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23" r:id="rId2"/>
    <p:sldId id="315" r:id="rId3"/>
    <p:sldId id="283" r:id="rId4"/>
    <p:sldId id="320" r:id="rId5"/>
    <p:sldId id="316" r:id="rId6"/>
    <p:sldId id="324" r:id="rId7"/>
    <p:sldId id="321" r:id="rId8"/>
    <p:sldId id="317" r:id="rId9"/>
    <p:sldId id="272" r:id="rId10"/>
    <p:sldId id="279" r:id="rId11"/>
    <p:sldId id="278" r:id="rId12"/>
    <p:sldId id="302" r:id="rId13"/>
    <p:sldId id="314" r:id="rId14"/>
    <p:sldId id="312" r:id="rId15"/>
    <p:sldId id="285" r:id="rId16"/>
    <p:sldId id="322" r:id="rId17"/>
    <p:sldId id="305" r:id="rId18"/>
    <p:sldId id="318" r:id="rId19"/>
    <p:sldId id="307" r:id="rId20"/>
    <p:sldId id="308" r:id="rId21"/>
    <p:sldId id="304" r:id="rId22"/>
    <p:sldId id="303" r:id="rId23"/>
    <p:sldId id="311" r:id="rId24"/>
    <p:sldId id="310" r:id="rId25"/>
    <p:sldId id="309" r:id="rId26"/>
    <p:sldId id="319" r:id="rId27"/>
  </p:sldIdLst>
  <p:sldSz cx="9144000" cy="6858000" type="screen4x3"/>
  <p:notesSz cx="6858000" cy="9144000"/>
  <p:defaultTextStyle>
    <a:defPPr>
      <a:defRPr lang="id-ID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66"/>
    <a:srgbClr val="66FF33"/>
    <a:srgbClr val="008000"/>
    <a:srgbClr val="473F1D"/>
    <a:srgbClr val="110F0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707" autoAdjust="0"/>
  </p:normalViewPr>
  <p:slideViewPr>
    <p:cSldViewPr>
      <p:cViewPr varScale="1">
        <p:scale>
          <a:sx n="84" d="100"/>
          <a:sy n="84" d="100"/>
        </p:scale>
        <p:origin x="-147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068FADD-4244-4B94-A4CD-86093160F16D}" type="datetimeFigureOut">
              <a:rPr lang="en-US"/>
              <a:pPr>
                <a:defRPr/>
              </a:pPr>
              <a:t>8/29/2013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32A7A9D-7528-4AA6-BBB2-7538DC71C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570878-C901-4278-882E-3FFCD4319EED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A312D26-9707-493D-9A03-11B9003DE396}" type="slidenum">
              <a:rPr lang="en-US" smtClean="0"/>
              <a:pPr/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F48F669-533B-4245-80AE-5359F090ECD7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DED26A-9226-473B-B96C-DA090536A6BB}" type="datetimeFigureOut">
              <a:rPr lang="id-ID"/>
              <a:pPr>
                <a:defRPr/>
              </a:pPr>
              <a:t>29/08/2013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53031-4F80-483C-B264-1F7A232B893E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  <p:transition spd="med">
    <p:cover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F36B5-60A7-4573-98F8-CABED71C6067}" type="datetimeFigureOut">
              <a:rPr lang="id-ID"/>
              <a:pPr>
                <a:defRPr/>
              </a:pPr>
              <a:t>29/08/2013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74879-3835-49B1-A9F9-5C3787275E99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  <p:transition spd="med">
    <p:cover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9E51B2-4493-4522-9A9B-48C12D0675D2}" type="datetimeFigureOut">
              <a:rPr lang="id-ID"/>
              <a:pPr>
                <a:defRPr/>
              </a:pPr>
              <a:t>29/08/2013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8F65D6-8AFF-4364-8223-05C68AD17D81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  <p:transition spd="med">
    <p:cover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BF57BA-1B11-4576-B430-2ED2C2FEEFD3}" type="datetimeFigureOut">
              <a:rPr lang="id-ID"/>
              <a:pPr>
                <a:defRPr/>
              </a:pPr>
              <a:t>29/08/2013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7FE649-A903-41BD-A6EB-F96F9C71170A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  <p:transition spd="med">
    <p:cover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2C9B3-7A0B-45B3-88D5-95363A43AF8B}" type="datetimeFigureOut">
              <a:rPr lang="id-ID"/>
              <a:pPr>
                <a:defRPr/>
              </a:pPr>
              <a:t>29/08/2013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9DE2A-5E87-4ED6-A67D-73D8D887983A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  <p:transition spd="med">
    <p:cover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19B65-77E3-4D39-97CD-29A196C29A42}" type="datetimeFigureOut">
              <a:rPr lang="id-ID"/>
              <a:pPr>
                <a:defRPr/>
              </a:pPr>
              <a:t>29/08/2013</a:t>
            </a:fld>
            <a:endParaRPr lang="id-ID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AC6A5-DDE3-4DD4-8729-C3C021DF2B40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  <p:transition spd="med">
    <p:cover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38B0F-7EB6-4383-981E-E564CFA7683A}" type="datetimeFigureOut">
              <a:rPr lang="id-ID"/>
              <a:pPr>
                <a:defRPr/>
              </a:pPr>
              <a:t>29/08/2013</a:t>
            </a:fld>
            <a:endParaRPr lang="id-ID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A3988-C4AD-4EAD-9DFF-062CD44D76E2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  <p:transition spd="med">
    <p:cover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DD844-837D-496D-A349-170F13938B57}" type="datetimeFigureOut">
              <a:rPr lang="id-ID"/>
              <a:pPr>
                <a:defRPr/>
              </a:pPr>
              <a:t>29/08/2013</a:t>
            </a:fld>
            <a:endParaRPr lang="id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3DB34-632F-4816-8706-04F4646B7867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  <p:transition spd="med">
    <p:cover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2A0F2-087B-49C8-87EB-F432C2F8B28C}" type="datetimeFigureOut">
              <a:rPr lang="id-ID"/>
              <a:pPr>
                <a:defRPr/>
              </a:pPr>
              <a:t>29/08/2013</a:t>
            </a:fld>
            <a:endParaRPr lang="id-ID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DCAF3D-3F94-4F21-8CF5-267984FA2A3E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  <p:transition spd="med">
    <p:cover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61BB7-E6CB-4EF2-96E3-4504F66E794E}" type="datetimeFigureOut">
              <a:rPr lang="id-ID"/>
              <a:pPr>
                <a:defRPr/>
              </a:pPr>
              <a:t>29/08/2013</a:t>
            </a:fld>
            <a:endParaRPr lang="id-ID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7DAA10-B98B-405D-AF8A-A4EC64EB59D1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  <p:transition spd="med">
    <p:cover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d-ID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7AE803-9334-486F-A1CE-1B74D31D7845}" type="datetimeFigureOut">
              <a:rPr lang="id-ID"/>
              <a:pPr>
                <a:defRPr/>
              </a:pPr>
              <a:t>29/08/2013</a:t>
            </a:fld>
            <a:endParaRPr lang="id-ID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448989-4307-485E-AFF9-08FE3B1E96B1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  <p:transition spd="med">
    <p:cover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id-ID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7D9852C-E579-49F0-AE5B-B14F74C99181}" type="datetimeFigureOut">
              <a:rPr lang="id-ID"/>
              <a:pPr>
                <a:defRPr/>
              </a:pPr>
              <a:t>29/08/2013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940E8A0-D5F3-4FE3-862B-C35EB2662B97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cover dir="u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24.xml"/><Relationship Id="rId3" Type="http://schemas.openxmlformats.org/officeDocument/2006/relationships/slide" Target="slide14.xml"/><Relationship Id="rId7" Type="http://schemas.openxmlformats.org/officeDocument/2006/relationships/slide" Target="slide18.xml"/><Relationship Id="rId12" Type="http://schemas.openxmlformats.org/officeDocument/2006/relationships/slide" Target="slide23.xml"/><Relationship Id="rId17" Type="http://schemas.openxmlformats.org/officeDocument/2006/relationships/slide" Target="slide10.xml"/><Relationship Id="rId2" Type="http://schemas.openxmlformats.org/officeDocument/2006/relationships/slide" Target="slide1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slide" Target="slide22.xml"/><Relationship Id="rId5" Type="http://schemas.openxmlformats.org/officeDocument/2006/relationships/slide" Target="slide16.xml"/><Relationship Id="rId15" Type="http://schemas.openxmlformats.org/officeDocument/2006/relationships/image" Target="../media/image21.png"/><Relationship Id="rId10" Type="http://schemas.openxmlformats.org/officeDocument/2006/relationships/slide" Target="slide21.xml"/><Relationship Id="rId4" Type="http://schemas.openxmlformats.org/officeDocument/2006/relationships/slide" Target="slide15.xml"/><Relationship Id="rId9" Type="http://schemas.openxmlformats.org/officeDocument/2006/relationships/slide" Target="slide20.xml"/><Relationship Id="rId14" Type="http://schemas.openxmlformats.org/officeDocument/2006/relationships/slide" Target="slide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ksw.edu/ukswstudentinfo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baa.nilai@adm.uksw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dmin@student.uksw.edu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57200"/>
            <a:ext cx="8077200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WordArt 9"/>
          <p:cNvSpPr>
            <a:spLocks noChangeArrowheads="1" noChangeShapeType="1" noTextEdit="1"/>
          </p:cNvSpPr>
          <p:nvPr/>
        </p:nvSpPr>
        <p:spPr bwMode="auto">
          <a:xfrm>
            <a:off x="1143000" y="914400"/>
            <a:ext cx="2057400" cy="1936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 Black"/>
              </a:rPr>
              <a:t>www.uksw.edu</a:t>
            </a:r>
          </a:p>
        </p:txBody>
      </p:sp>
      <p:sp>
        <p:nvSpPr>
          <p:cNvPr id="6" name="WordArt 9"/>
          <p:cNvSpPr>
            <a:spLocks noChangeArrowheads="1" noChangeShapeType="1" noTextEdit="1"/>
          </p:cNvSpPr>
          <p:nvPr/>
        </p:nvSpPr>
        <p:spPr bwMode="auto">
          <a:xfrm>
            <a:off x="1447800" y="2133600"/>
            <a:ext cx="62484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3600" kern="10" dirty="0" err="1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66FF33"/>
                </a:solidFill>
                <a:latin typeface="Arial Black"/>
              </a:rPr>
              <a:t>Fasilitas</a:t>
            </a:r>
            <a:r>
              <a:rPr lang="en-US" sz="3600" kern="10" dirty="0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66FF33"/>
                </a:solidFill>
                <a:latin typeface="Arial Black"/>
              </a:rPr>
              <a:t> </a:t>
            </a:r>
            <a:r>
              <a:rPr lang="en-US" sz="3600" kern="10" dirty="0" err="1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66FF33"/>
                </a:solidFill>
                <a:latin typeface="Arial Black"/>
              </a:rPr>
              <a:t>Akses</a:t>
            </a:r>
            <a:r>
              <a:rPr lang="en-US" sz="3600" kern="10" dirty="0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66FF33"/>
                </a:solidFill>
                <a:latin typeface="Arial Black"/>
              </a:rPr>
              <a:t> </a:t>
            </a:r>
            <a:r>
              <a:rPr lang="en-US" sz="3600" kern="10" dirty="0" err="1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66FF33"/>
                </a:solidFill>
                <a:latin typeface="Arial Black"/>
              </a:rPr>
              <a:t>Informasi</a:t>
            </a:r>
            <a:r>
              <a:rPr lang="en-US" sz="3600" kern="10" dirty="0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chemeClr val="accent1"/>
                </a:solidFill>
                <a:latin typeface="Arial Black"/>
              </a:rPr>
              <a:t>&amp;</a:t>
            </a:r>
          </a:p>
          <a:p>
            <a:r>
              <a:rPr lang="en-US" sz="3600" kern="10" dirty="0" err="1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B0F0"/>
                </a:solidFill>
                <a:latin typeface="Arial Black"/>
              </a:rPr>
              <a:t>Sistem</a:t>
            </a:r>
            <a:r>
              <a:rPr lang="en-US" sz="3600" kern="10" dirty="0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B0F0"/>
                </a:solidFill>
                <a:latin typeface="Arial Black"/>
              </a:rPr>
              <a:t> </a:t>
            </a:r>
            <a:r>
              <a:rPr lang="en-US" sz="3600" kern="10" dirty="0" err="1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B0F0"/>
                </a:solidFill>
                <a:latin typeface="Arial Black"/>
              </a:rPr>
              <a:t>Informasi</a:t>
            </a:r>
            <a:r>
              <a:rPr lang="en-US" sz="3600" kern="10" dirty="0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B0F0"/>
                </a:solidFill>
                <a:latin typeface="Arial Black"/>
              </a:rPr>
              <a:t> </a:t>
            </a:r>
            <a:r>
              <a:rPr lang="en-US" sz="3600" kern="10" dirty="0" err="1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66FF33"/>
                </a:solidFill>
                <a:latin typeface="Arial Black"/>
              </a:rPr>
              <a:t>di</a:t>
            </a:r>
            <a:r>
              <a:rPr lang="en-US" sz="3600" kern="10" dirty="0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66FF33"/>
                </a:solidFill>
                <a:latin typeface="Arial Black"/>
              </a:rPr>
              <a:t> UKSW</a:t>
            </a:r>
            <a:endParaRPr lang="en-US" sz="3600" kern="10" dirty="0">
              <a:ln w="9525">
                <a:solidFill>
                  <a:srgbClr val="0000FF"/>
                </a:solidFill>
                <a:round/>
                <a:headEnd/>
                <a:tailEnd/>
              </a:ln>
              <a:solidFill>
                <a:srgbClr val="66FF33"/>
              </a:solidFill>
              <a:latin typeface="Arial Black"/>
            </a:endParaRPr>
          </a:p>
        </p:txBody>
      </p:sp>
      <p:sp>
        <p:nvSpPr>
          <p:cNvPr id="7" name="WordArt 9"/>
          <p:cNvSpPr>
            <a:spLocks noChangeArrowheads="1" noChangeShapeType="1" noTextEdit="1"/>
          </p:cNvSpPr>
          <p:nvPr/>
        </p:nvSpPr>
        <p:spPr bwMode="auto">
          <a:xfrm>
            <a:off x="2057400" y="3657600"/>
            <a:ext cx="3962400" cy="289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fromWordArt="1">
            <a:prstTxWarp prst="textPlain">
              <a:avLst>
                <a:gd name="adj" fmla="val 49999"/>
              </a:avLst>
            </a:prstTxWarp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kern="10" dirty="0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66FF33"/>
                </a:solidFill>
                <a:latin typeface="Arial Black"/>
              </a:rPr>
              <a:t>Email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kern="10" dirty="0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66FF33"/>
                </a:solidFill>
                <a:latin typeface="Arial Black"/>
              </a:rPr>
              <a:t>Hotspot </a:t>
            </a:r>
            <a:r>
              <a:rPr lang="en-US" sz="3600" kern="10" dirty="0" err="1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66FF33"/>
                </a:solidFill>
                <a:latin typeface="Arial Black"/>
              </a:rPr>
              <a:t>kampus</a:t>
            </a:r>
            <a:r>
              <a:rPr lang="en-US" sz="3600" kern="10" dirty="0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66FF33"/>
                </a:solidFill>
                <a:latin typeface="Arial Black"/>
              </a:rPr>
              <a:t> / </a:t>
            </a:r>
            <a:r>
              <a:rPr lang="en-US" sz="3600" kern="10" dirty="0" err="1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66FF33"/>
                </a:solidFill>
                <a:latin typeface="Arial Black"/>
              </a:rPr>
              <a:t>WiFi</a:t>
            </a:r>
            <a:endParaRPr lang="en-US" sz="3600" kern="10" dirty="0" smtClean="0">
              <a:ln w="9525">
                <a:solidFill>
                  <a:srgbClr val="0000FF"/>
                </a:solidFill>
                <a:round/>
                <a:headEnd/>
                <a:tailEnd/>
              </a:ln>
              <a:solidFill>
                <a:srgbClr val="66FF33"/>
              </a:solidFill>
              <a:latin typeface="Arial Black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kern="10" dirty="0" err="1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66FF33"/>
                </a:solidFill>
                <a:latin typeface="Arial Black"/>
              </a:rPr>
              <a:t>Komputer</a:t>
            </a:r>
            <a:r>
              <a:rPr lang="en-US" sz="3600" kern="10" dirty="0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66FF33"/>
                </a:solidFill>
                <a:latin typeface="Arial Black"/>
              </a:rPr>
              <a:t> ALAM</a:t>
            </a:r>
          </a:p>
          <a:p>
            <a:pPr marL="742950" indent="-742950">
              <a:buAutoNum type="arabicPeriod"/>
            </a:pPr>
            <a:r>
              <a:rPr lang="en-US" sz="3600" kern="10" dirty="0" err="1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66FF33"/>
                </a:solidFill>
                <a:latin typeface="Arial Black"/>
              </a:rPr>
              <a:t>Posnet</a:t>
            </a:r>
            <a:endParaRPr lang="en-US" sz="3600" kern="10" dirty="0" smtClean="0">
              <a:ln w="9525">
                <a:solidFill>
                  <a:srgbClr val="0000FF"/>
                </a:solidFill>
                <a:round/>
                <a:headEnd/>
                <a:tailEnd/>
              </a:ln>
              <a:solidFill>
                <a:srgbClr val="66FF33"/>
              </a:solidFill>
              <a:latin typeface="Arial Black"/>
            </a:endParaRPr>
          </a:p>
          <a:p>
            <a:pPr marL="742950" indent="-742950">
              <a:buAutoNum type="arabicPeriod"/>
            </a:pPr>
            <a:r>
              <a:rPr lang="en-US" sz="3600" kern="10" dirty="0" err="1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B0F0"/>
                </a:solidFill>
                <a:latin typeface="Arial Black"/>
              </a:rPr>
              <a:t>Uksw</a:t>
            </a:r>
            <a:r>
              <a:rPr lang="en-US" sz="3600" kern="10" dirty="0" err="1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66FF33"/>
                </a:solidFill>
                <a:latin typeface="Arial Black"/>
              </a:rPr>
              <a:t>Student</a:t>
            </a:r>
            <a:r>
              <a:rPr lang="en-US" sz="3600" kern="10" dirty="0" err="1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B0F0"/>
                </a:solidFill>
                <a:latin typeface="Arial Black"/>
              </a:rPr>
              <a:t>Info</a:t>
            </a:r>
            <a:endParaRPr lang="en-US" sz="3600" kern="10" dirty="0" smtClean="0">
              <a:ln w="9525">
                <a:solidFill>
                  <a:srgbClr val="0000FF"/>
                </a:solidFill>
                <a:round/>
                <a:headEnd/>
                <a:tailEnd/>
              </a:ln>
              <a:solidFill>
                <a:srgbClr val="00B0F0"/>
              </a:solidFill>
              <a:latin typeface="Arial Black"/>
            </a:endParaRPr>
          </a:p>
          <a:p>
            <a:pPr marL="742950" indent="-742950">
              <a:buAutoNum type="arabicPeriod"/>
            </a:pPr>
            <a:r>
              <a:rPr lang="en-US" sz="3600" kern="10" dirty="0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B0F0"/>
                </a:solidFill>
                <a:latin typeface="Arial Black"/>
              </a:rPr>
              <a:t>SMS info</a:t>
            </a:r>
          </a:p>
          <a:p>
            <a:pPr marL="742950" indent="-742950">
              <a:buAutoNum type="arabicPeriod"/>
            </a:pPr>
            <a:r>
              <a:rPr lang="en-US" sz="3600" kern="10" dirty="0" err="1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B0F0"/>
                </a:solidFill>
                <a:latin typeface="Arial Black"/>
              </a:rPr>
              <a:t>Siasat</a:t>
            </a:r>
            <a:endParaRPr lang="en-US" sz="3600" kern="10" dirty="0" smtClean="0">
              <a:ln w="9525">
                <a:solidFill>
                  <a:srgbClr val="0000FF"/>
                </a:solidFill>
                <a:round/>
                <a:headEnd/>
                <a:tailEnd/>
              </a:ln>
              <a:solidFill>
                <a:srgbClr val="00B0F0"/>
              </a:solidFill>
              <a:latin typeface="Arial Black"/>
            </a:endParaRPr>
          </a:p>
          <a:p>
            <a:pPr marL="742950" indent="-742950" algn="r"/>
            <a:r>
              <a:rPr lang="en-US" sz="3600" kern="10" dirty="0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66FF33"/>
                </a:solidFill>
                <a:latin typeface="Arial Black"/>
              </a:rPr>
              <a:t>More</a:t>
            </a:r>
            <a:endParaRPr lang="en-US" sz="3600" kern="10" dirty="0">
              <a:ln w="9525">
                <a:solidFill>
                  <a:srgbClr val="0000FF"/>
                </a:solidFill>
                <a:round/>
                <a:headEnd/>
                <a:tailEnd/>
              </a:ln>
              <a:solidFill>
                <a:srgbClr val="66FF33"/>
              </a:solidFill>
              <a:latin typeface="Arial Black"/>
            </a:endParaRPr>
          </a:p>
        </p:txBody>
      </p:sp>
      <p:sp>
        <p:nvSpPr>
          <p:cNvPr id="8" name="Down Arrow 7"/>
          <p:cNvSpPr/>
          <p:nvPr/>
        </p:nvSpPr>
        <p:spPr>
          <a:xfrm rot="16200000">
            <a:off x="5295900" y="5600700"/>
            <a:ext cx="152400" cy="1752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utoShape 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0" y="6629400"/>
            <a:ext cx="914400" cy="228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 b="1" dirty="0" err="1" smtClean="0">
                <a:solidFill>
                  <a:schemeClr val="bg1"/>
                </a:solidFill>
              </a:rPr>
              <a:t>Ke</a:t>
            </a:r>
            <a:r>
              <a:rPr lang="en-US" sz="1000" b="1" dirty="0" smtClean="0">
                <a:solidFill>
                  <a:schemeClr val="bg1"/>
                </a:solidFill>
              </a:rPr>
              <a:t> </a:t>
            </a:r>
            <a:r>
              <a:rPr lang="en-US" sz="1000" b="1" dirty="0" err="1" smtClean="0">
                <a:solidFill>
                  <a:schemeClr val="bg1"/>
                </a:solidFill>
              </a:rPr>
              <a:t>Siasat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8153400" y="6564489"/>
            <a:ext cx="914400" cy="228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 b="1" dirty="0" err="1" smtClean="0">
                <a:solidFill>
                  <a:schemeClr val="bg1"/>
                </a:solidFill>
              </a:rPr>
              <a:t>lanjut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228600" y="152400"/>
            <a:ext cx="8763000" cy="1524000"/>
            <a:chOff x="152400" y="152400"/>
            <a:chExt cx="8763000" cy="1524000"/>
          </a:xfrm>
        </p:grpSpPr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2400" y="152400"/>
              <a:ext cx="8763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 descr="uksw_logo_color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7556" y="228600"/>
              <a:ext cx="762000" cy="761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50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6324600" cy="1066800"/>
          </a:xfrm>
          <a:solidFill>
            <a:srgbClr val="FFCC99"/>
          </a:solidFill>
        </p:spPr>
        <p:txBody>
          <a:bodyPr/>
          <a:lstStyle/>
          <a:p>
            <a:r>
              <a:rPr lang="en-US" sz="3600" b="1" dirty="0" smtClean="0"/>
              <a:t>KULIAH ?</a:t>
            </a:r>
            <a:br>
              <a:rPr lang="en-US" sz="3600" b="1" dirty="0" smtClean="0"/>
            </a:br>
            <a:r>
              <a:rPr lang="en-US" sz="3600" b="1" dirty="0" smtClean="0"/>
              <a:t>JADI MAHASISWA ?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sz="2800" b="1" i="1" dirty="0" err="1" smtClean="0"/>
              <a:t>Harus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tahu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cara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mengurus</a:t>
            </a:r>
            <a:r>
              <a:rPr lang="en-US" sz="2800" b="1" i="1" dirty="0" smtClean="0"/>
              <a:t> </a:t>
            </a:r>
          </a:p>
          <a:p>
            <a:pPr algn="ctr">
              <a:buFont typeface="Arial" charset="0"/>
              <a:buNone/>
            </a:pPr>
            <a:r>
              <a:rPr lang="en-US" b="1" dirty="0" err="1" smtClean="0">
                <a:solidFill>
                  <a:srgbClr val="0000FF"/>
                </a:solidFill>
              </a:rPr>
              <a:t>Administrasi</a:t>
            </a:r>
            <a:r>
              <a:rPr lang="en-US" b="1" dirty="0" smtClean="0">
                <a:solidFill>
                  <a:srgbClr val="0000FF"/>
                </a:solidFill>
              </a:rPr>
              <a:t>  AKADEMIK</a:t>
            </a:r>
          </a:p>
          <a:p>
            <a:pPr algn="ctr">
              <a:buFont typeface="Arial" charset="0"/>
              <a:buNone/>
            </a:pPr>
            <a:r>
              <a:rPr lang="en-US" b="1" dirty="0" smtClean="0"/>
              <a:t>&amp;</a:t>
            </a:r>
          </a:p>
          <a:p>
            <a:pPr algn="ctr">
              <a:buFont typeface="Arial" charset="0"/>
              <a:buNone/>
            </a:pPr>
            <a:r>
              <a:rPr lang="en-US" b="1" dirty="0" err="1" smtClean="0">
                <a:solidFill>
                  <a:srgbClr val="FF0066"/>
                </a:solidFill>
              </a:rPr>
              <a:t>Administrasi</a:t>
            </a:r>
            <a:r>
              <a:rPr lang="en-US" b="1" dirty="0" smtClean="0">
                <a:solidFill>
                  <a:srgbClr val="FF0066"/>
                </a:solidFill>
              </a:rPr>
              <a:t> KEUANGAN </a:t>
            </a:r>
            <a:r>
              <a:rPr lang="en-US" b="1" dirty="0" err="1" smtClean="0">
                <a:solidFill>
                  <a:srgbClr val="FF0066"/>
                </a:solidFill>
              </a:rPr>
              <a:t>Mahasiswa</a:t>
            </a:r>
            <a:endParaRPr lang="en-US" b="1" dirty="0" smtClean="0">
              <a:solidFill>
                <a:srgbClr val="FF0066"/>
              </a:solidFill>
            </a:endParaRPr>
          </a:p>
          <a:p>
            <a:pPr>
              <a:buFont typeface="Arial" charset="0"/>
              <a:buNone/>
            </a:pPr>
            <a:r>
              <a:rPr lang="en-US" i="1" u="sng" dirty="0" smtClean="0"/>
              <a:t>SEBAB</a:t>
            </a:r>
          </a:p>
          <a:p>
            <a:pPr>
              <a:buFont typeface="Arial" charset="0"/>
              <a:buNone/>
            </a:pPr>
            <a:r>
              <a:rPr lang="en-US" sz="2800" dirty="0" smtClean="0"/>
              <a:t>DUA HAL </a:t>
            </a:r>
            <a:r>
              <a:rPr lang="en-US" sz="2800" dirty="0" err="1" smtClean="0"/>
              <a:t>tersebut</a:t>
            </a:r>
            <a:r>
              <a:rPr lang="en-US" sz="2800" dirty="0" smtClean="0"/>
              <a:t> </a:t>
            </a:r>
            <a:r>
              <a:rPr lang="en-US" sz="2800" dirty="0" err="1" smtClean="0"/>
              <a:t>menjadi</a:t>
            </a:r>
            <a:r>
              <a:rPr lang="en-US" sz="2800" dirty="0" smtClean="0"/>
              <a:t> </a:t>
            </a:r>
            <a:r>
              <a:rPr lang="en-US" sz="2800" dirty="0" err="1" smtClean="0"/>
              <a:t>langkah</a:t>
            </a:r>
            <a:r>
              <a:rPr lang="en-US" sz="2800" dirty="0" smtClean="0"/>
              <a:t> </a:t>
            </a:r>
            <a:r>
              <a:rPr lang="en-US" sz="2800" dirty="0" err="1" smtClean="0"/>
              <a:t>awal</a:t>
            </a:r>
            <a:endParaRPr lang="en-US" sz="2800" dirty="0" smtClean="0"/>
          </a:p>
          <a:p>
            <a:pPr>
              <a:buFont typeface="Arial" charset="0"/>
              <a:buNone/>
            </a:pPr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  <a:r>
              <a:rPr lang="en-US" sz="2800" dirty="0" err="1" smtClean="0"/>
              <a:t>memasuki</a:t>
            </a:r>
            <a:r>
              <a:rPr lang="en-US" sz="2800" dirty="0" smtClean="0"/>
              <a:t> </a:t>
            </a:r>
            <a:r>
              <a:rPr lang="en-US" sz="2800" dirty="0" err="1" smtClean="0"/>
              <a:t>proses</a:t>
            </a:r>
            <a:r>
              <a:rPr lang="en-US" sz="2800" dirty="0" smtClean="0"/>
              <a:t> </a:t>
            </a:r>
            <a:r>
              <a:rPr lang="en-US" sz="2800" dirty="0" err="1" smtClean="0"/>
              <a:t>perkuliahan</a:t>
            </a:r>
            <a:endParaRPr lang="en-US" sz="2800" dirty="0" smtClean="0"/>
          </a:p>
          <a:p>
            <a:pPr>
              <a:buFont typeface="Arial" charset="0"/>
              <a:buNone/>
            </a:pPr>
            <a:r>
              <a:rPr lang="en-US" sz="2800" dirty="0" err="1" smtClean="0"/>
              <a:t>di</a:t>
            </a:r>
            <a:r>
              <a:rPr lang="en-US" sz="2800" dirty="0" smtClean="0"/>
              <a:t> </a:t>
            </a:r>
            <a:r>
              <a:rPr lang="en-US" sz="2800" dirty="0" err="1" smtClean="0"/>
              <a:t>tiap</a:t>
            </a:r>
            <a:r>
              <a:rPr lang="en-US" sz="2800" dirty="0" smtClean="0"/>
              <a:t> </a:t>
            </a:r>
            <a:r>
              <a:rPr lang="en-US" sz="2800" dirty="0" err="1" smtClean="0"/>
              <a:t>semesternya</a:t>
            </a:r>
            <a:r>
              <a:rPr lang="en-US" sz="2800" dirty="0" smtClean="0"/>
              <a:t>.</a:t>
            </a:r>
          </a:p>
        </p:txBody>
      </p:sp>
      <p:sp>
        <p:nvSpPr>
          <p:cNvPr id="24578" name="AutoShape 2" descr="data:image/jpeg;base64,/9j/4AAQSkZJRgABAQAAAQABAAD/2wCEAAkGBxQSEhUUEhQUFhUWGCAbGBgXFxwcHRodHxweHB0dHh4cHiggHSAmHRweITEiJSosLi4uGR8zODMtNygtLisBCgoKDg0OGxAQGzQmICQ0LC8sLCwsNC8sNCwsLCwsLCwsLCwsLCwsLCwsLCwsLCwsLCwsLCwsLCwsLCwsLCwsLP/AABEIALYBFAMBIgACEQEDEQH/xAAcAAABBQEBAQAAAAAAAAAAAAAAAwQFBgcBAgj/xABSEAACAQIEBAIGBQcIBggHAQABAgMEEQAFEiEGEzFBIlEHFDJhcYEjQlKRoRVUkpOx0dMWFyQzU2KC0jRyc5Sz8ENjZIOiwdTjRFVldKOyxAj/xAAbAQACAwEBAQAAAAAAAAAAAAAAAwECBAUGB//EADcRAAEDAgMFBQcDBAMAAAAAAAEAAgMEERIhMQUTQVGRFCIyYfAGQlJxgaHRFiPhFWKx8VOiwf/aAAwDAQACEQMRAD8A3HBgwYEIwYMYvx3xlWx5hUQRTtHHCVChFS51RI51FlJO7G1rYkC6dBC6Z4Y3UrZicJSVkamzOinyZgD+OPmHMMwMn9fO8gve0szMCfOzNbzw7qIqEZZCb0pqDNdtLIZArNJYMPasF0i3TYW88Q7u2802ppDA5jXOBLjbLh819IflGH+1j/TX9+D8ow/2sf6a/vx8r64B3h+9cHNg84fvXDN35rd/SG/8rfX1X1R+UYf7WP8ATX9+FYZ1fdSGHmpBH4Y+UglO39if0cMzHB/dH0hHUAWtt07dMQWW4pMuzCz3wV9ek4AcfJcaQhgyOFZdwyyFSD5gg3BxvvoczQz5ZGGkeSSKSSORnYsbiQsviJJPgZcVIss1TSOgtcg35FXjBjhbEZXcQUsB0z1NPEx6CSVEJ7dGYHriFlUphmc0h5gj5sfMa+lNa6jp9qy3ubd/LEFLx1Qsr8iqgllCMUjWRbuQpIUXO5JGMP4czRVknkhAWXlqXqiu8SsuuVkJ3MsjMVBYeFUNib2xBdbVXYwvNgtw4o46paIlHLyS21GKFdbhdvE24VBuDdiMVTK/SRVVEyOtJGlEXAeaRyoVLkO+s2jbRbcJqA88ZZPA1SxRdaoW1GFBqlcnfmTMxAVm6+Ik+7beWNHHDYyPSxNa13+lew8KgNIw6KANhYWA6AYU6YN1WhlKXaHLmts/l3lobR69S3/2y28/avp/HEzQ5lFMA0MscgIuDG6sLdL3UnbGC01dGCD67A0dvYIjG3xBFvuw6qMmp5dzGl7g6k8LXG48S2P44SasNOY9fWy0N2Y5w7rhf1yJW+YMY7l+e19MFEVQJ0G2iq8Rtt0lUawbX3bV1xcOG+P4KhxDMr01QdhHL7Ln/q5B4X+GzHyw+OZknhKyTUssPjCuWDHBjuGrOjBgOOXwIXcGGVbmsMILTSxRqtrmR1UC+wuWItckfeMRcvG2XKLmupPlPGT9wYnAhWHBiqJ6RMvY2SZ33sDHTzyA728LJGQ2+2xOFm45ogQJJZIr9Gmp54V/TljVR1HU98F1FwrLgwnDMGAKkEHcEG4PzGFMClGDBgwIRgwYMCEYMGDAhGK7U8EUMtTJUy00cksoAYyXceFQosrXUGwAuB2xYsGBCznjTLYqKShlo4KdXWR444uWERjItyzMg8OgIzdCTq2wlmPFFVEityqVizogUa+rsF2J62uT8AcSXH4Jq6EfVAncj3hY0B+I5hH+I4g809qn/wBsP/0kxzKgh1XHGRkdVtjib2Z8h1GieS8TVQmSIRUp1IzlvHYBSotbvct+Bw7/AC3VfYpfuf8AfiGm/wBMj/2En/EhxJDGbagbT1BjjGQsm7OhbPAHv1TeueeRtS+pIxAuxpOYwYfWDGUe61x2xBZvLmHNgQ5iQJpNBVKdEACozkghtQvoA2Ye1iynELnQ/pND/tn/AOBJitBO59QxjtCeSdWU0ccLnNGYVi4Dyummo2hmgglNPK0DlolJfTpZSxIN2KspJ874fZvmlJlMYjgpwHkLMkECKuogAFmOyovsgs3utfpiC4bzlaPKKqtIF3mnkUMfbbmGGMG3T2FXbyv3vim5cfpHu5mlNmqJ2Oos/QKPIDfw9FGkdTt2aiURgkLBSU5mcASnec8TVU8hFRNINS3FLSBgAv8AfcWZjta5ZQT0AxDyMYFuI4IL+yFUyyNftpGm7dO7d7nDt4xD9HTgc2RizFiWsL+J3N7nrYC+5PuOHGU0JkleKns8yAc6ea9kBF7swG52uI1t8VAvjEHukPP10A6rqmJkI5eupPQKBzB6hoizPyI77mURliOluWqG9/LUD7sOKXhbMTAXgSYFvCPDBCzBb7lH0sq3JA3v3tuMWnhjJDKwqI9M5GyVNQhWNbdWp6cbsN/6x2X2duuLvl+URxStKzvJO66WeRt9PXSqiyovuUC9rm5uca2MsLFc+STG67brE6TJBAmmWUITe8dSjxk73NxzQD/rAEb9TiXgAi39XiKjfVBZj8SukHf+6WxsNVRxy2EkaSAdA6hrH3XBxUOIsmpYpOZPRRJTtYGpgLRyREi15AgX6Pp4gTbqR3EPhxalOZPuhkPX1VUoq+mqh4CklhupXceezC/z6Y9jJ4B7EaofOPwEfNbHHit4SlgrxTo2vnRSSxTlBrDRgNZ9IF7m0ZIIDLKPrAY4lLVRPBNOSqVmvTA3tQ6F1KSfNluStgVJA+GOSlewEsOXJa4a1jyGyNzvbRK8iWO5RzIPsSH39nAuNr+0D23GF6qlWVCkighhuL9D7j2IPfCkqXBFyLjqDYj4HEUmZusEpK65Ke4YXtrsAwbYG2pN7W64ytxvzGo6re7AzJ2hCuPAnFctPKlHWycyJgFp6htm1dBFJ2JI9lz1tY3J21AHGC0lRFWQXG6ON7HxKdvLoynf5A+WNN9HnERqqfRKwNRTnlzED2rXCyeXjUXIHRtQ2tjqU0xfdrhmF5+tpmxkPZ4TomPE3D2YzVMrxTq1OyroiM8sOghdx9Cvi1OL6i2wYi2wvS8oyR6pec4p0LOQ6tC0zgoxRl1yzMpIKldQXewPuxJ8c8bTw18sEVROEjCbQRwEKWUEq5mUkke1cdntYabmiUeeVUK6ImnC6mO80JN2YsSSaYm5JJ698Oc9gNiUmKhnmGJkZI5gLRH4evsZAOm4p6e9h2BMZt5dMe1yCxB9Zq7D6gkVF6eUaLb5WxQTxLW/2sg/7yE//wAmOrxFWWF55b97GH9nq22F76EcVobsWsOkJV+n4djc3aSq6W/0qYfsf34a5JBya6enDyPGaeOTTJI8mk65FI8ZPUWNvhjPsxzOtkPgq5kBFiNQN/hoRAvyHvwzpcxr6e/JqF1PszsNbuB0DGQNstzYC3U4pJJG9pa05pdTsSt3ZG7I9eS2Gnyl6cg0UxphqLNHp5kLEkXvGWBX/Ay9cTvDfEUss701TGqSKnMV42JSRNWm9iLowNrqb9dicYjHxVmCBjPO8i26RGGNvvanffpa2LFwzmlPUMyztmkcyizNJMwKKbFheEIwS6XLsgHh3I6CacP4uuFgbRVdM7BPl89VuYbHrGe5bHPGmuhrjJGdwtQfWI++yyBhIu9tyzWt07Yf5b6QYOYsFYUppyWFjIrxtpPVZB0uN7OFbtbpfUmuYW6q54MJwzq6hlZWUi4IIII8wR1GOYFVK4MQnEc1aqA0SQM1/EJdRNv7qhlBPXq64rNNxLWSKQZIUkU+ICmdWW42VkklJU/ttti7GF5sFmqauKmbjkNh8if8KXzjjump2mVhO7QGzhIHNvCGPiIC7Kwbr0w3g9IMTi601WQDY+GLqOo/ruoxU86yR6iSV/WHTngCVVjiIay6L7pcHTtf8cIx8MsCx9cq7udTWMQBbubcqwvbDOyTcAFiHtBs0AEud52Cd8S8SvU1MDxU8irCsgfmNCNSyaNxaQ2IdANxY779iwrcykkMWiIEpLcgzR7hdSOBZvaGr7xhwnDK6CjTVLAkknmBDubn+rVepJJ8yTfHtOG4wd5Kpvc1VNb8HGFHZjzIJTa40V/1Xs9rDGMRB8k2nknapjlEDBUjdGHMS5LFCO9ttB+/D78oS/mz/px/5sJy8NU7bMJm+NTUH9suEv5JUv2JP94n/iYio2UZ345CCUQe1tHA3BHG+3yCdflCX82f9OP/ADYh82q53np+XT+OEtLpeVFDKUaPYi52LA9P24lJMqpEsGWNdttTb/ibn44hc4bLuVLy5KYTctghR1Z9VtgoBuSWA27nC2bJZC7G0i4804e1MdT+3un2PkFY+GcxIp4KGsoYOUxEbfSiTU7vfVyzGBYyHUfGSL33OIfi7IGyo85ZIjBPVsWUQlOSJCWF2EhXSoGkeEdAMXDiDKqeipTUwUtP60OWsTPGCRK7BE3IJWzN2tirZvl9O4enD1QqWZYZK8NJbnlQVjkOoXVgwXSBoXWALE4HMDhZ2a6jJML8UeVvNVqbMoyS9MDJNMFji8LaHYvpUXNlvqY33vYHGhUdCmUUTsdU8hYNIxsvMkchdTG1o4wSLnfSo6E7Gl+jCk1zUi28MFO0xHbXJ4Ev13szt293cY2DComBgyWuaR0pv6udVnPEOWSTqjvnscKmwENMmoamvZU5ciySbG243sTYdBL8FcMJAFleK0ipoR5FXnOCbtJIQW0s2yhbkqii5uxCzeeQyCnl9WFpSPqaVYi4LaSRYPp1aS2wYgnDTLVqS66V5FNGAOXMOZNIbG5MglbSBta9yfFfth11lDLOzzTjiXLWqIgqu40urMiOU5qj2oyykMNQJ6Eb6b7bYodLwlRxBymY17VGhglPq0Ss3QKY2XxKWFt/ARuTbfFyzdJCHhkgerSTdbCONY/atd2k1agQtmAuNiDfpKZLTyx08STScyREUO42DEDc/wDPXrgvZS5mIoyanaOnhSQRh0jVWEYsikKAQg7LtYfDFI9LFSsclCzJIUWR2ZkQsB4Aqg27sxAA+ONEGKl6TT/RY/8A7qD/AIgxQptrDJZrkaVMr09NSteXlNJJGyEi9tYDv1TV7N+zMo73CFXmBdpdKshmpwLN1WUSckqQRcEGQA9OmL16HAz12ZyHopiTrvtq/cTiXpfRqv5Ylr5COVdZIowT/W7FmYW6Bl1AX626WAxVsLSAbZ+iofVPa4tvl6Ci24BkOZNEhKUhp4WnkXYsyq0WhOwZwgLMNwN9iRjSGiSkpW5MVkiQssUa9bC9lVQSST5Akk9ziRVcdYYdYLGXEixXy363JLPL4dczu0kqKj6lctdxp0lgAxtY9NhhGpruWxSQBGHVX1KR8igONX484XojWPUVFQUlljURxJSxzNdfCXZTG7OLso6L0tfYWqmR5VQPSxrXUNfz9+ZyoQq31G2nQFsLW2t9/XGV8EZN3FduDbVTGwMj0HCyqX5Wi+2v3n92OrmkZNgyk+Qv+7F1/k5kn5hmv6D/AObB/JzJfzHNf0H/AM2Kdmh5/daP1FXcvsq01LP+bz/qZf4eA5dOXB9WqiNJ39Xlt1H9zFkfhXJZPD6rmkP/AFgic2t7gHvfp7J6/PCc/DWXxhVjr84iUD2WgnI+VoVAGLCni4FUdt+sPiHEHTkoagjWOspPWhJFEJhI5eJxsl2HVbkFgBt541TOeLckqAFqaiMlTdW+lR1PmrqA6/4SLi4xTIsvjcFY89zdGA2MkdSF7f6t/hcYjM24cRkfnZ69SVF/VpeYjTkbrGvMlv4mFgwU2Jvh8TGsbhBXKraqSrl3rxnkE/4W4VpMwqS0teGUyyAUY8MkkasdJaQMJJQyWbWRq3O+xxrVLwZl8d9FFTC/X6JD0+IxQ+DOGUnq25tRVv8Ak6VGgTmgoqumoISRrOkgixb2bDub6zhjTcXCyOBBsUlBTqihEUKqiyqoAAA6AAbAe7BhXBiVC5bETnvDsNWF5hkUqdnikaN7d11IQSp7jpsD2GJfBgUEAixVcp+B6JL2iZrm5Mksshv8XcnGY+lPLo46sRQhoUhpTOwidgZGZ2UKeuwEXb7eNwJxiHplzeOHMVBUOZKQI4D6SBzHte4CgG7b6r+4bEzcqN23km2c8KJTvTLzqh9VOWkvM41OCguLN4RudvhhucliOzcxh3DTSsD8QXsfnhoeJa2sMLrSLKY4hCeU+rU9wWbwggE+HwdvPcW7BJmTb+pmwaxtFO5Hx5aN/wAjCYN4GASG5V90L5BL/wAnqX+wj+7CiZLTAW5EPzjU/iRfHjkZgxA5Jj/vNSVIHuF5FVBc7XLDDSvlq4b62hBC6tLckM3XZENTqc7bBQSTthqtgNv5Cf8A5Gp/zeD9Un7sM56dIKvL3hjjjY1kYuiKNi1iNh5HAXqh4ZA6EC8jLEjCEWB1SaZn5YAIN3HcHElwpdMypzUOZdE3KClYwFd0JSRSpIawN/MBugItgUiMkGy0z0nUkr5dNyAWkjKSqoFyTHIslgO+y+/4HFabiekmhiqhUxU9K+tqhNhLK5ULyyALttquV8R0rY23xp46YxbiyBK6qrWSONhzYaGKRFXUWYhqljfdnRSVB30qpNrajiCqtJCnPR4KBdQpDOruitpqNYdolLLG6axvHbcFbgahe3TFzkkCgsxAAFySbAAbkk9sVyrCjNaVVsCKWbbuF1whffbZrfA+/CfHLVEhp6alVWaVy8ussqcqPTqDld9JZkBUbsLi25tC0g4WlWNatDGJAy8sgMHvZbHobnsb/jiM/lXR2LCphKA2LhroCbbGQeAdR1PcYh67h5kUSTQHM5mIXQ5iSKJbH+qjkOhRsBfdjfr1xK5THVtIjS2p4ESywKwkdiRa8khFgF6BUJuRcsRYYMkYnKbRwQCCCCLgjcEHoQfLHrAMGKpyMV7jvLRUUjK060wR0k5zgFUKMCL3IH4+WH/EWbLSU007WtFGWAJsGa3hW/Ys1l+eIurpkzOCNeeEKMrzLAyOVkC3CNcELpks1mG+ixGJAS3uGihOHKYUJppKaWp0S1KpV8+AxrKZVIDqsqKw+k0AaDYat+99bxn08pnzGkpV8fqv9JqJOmk8t44lNhp1OzltO3hW42xoOLhZH6oxxjjuOMMCqvnvifjpUraqpgELRSMsYbWsrtywU1BFkVkjOm4uLHY/WwwoeLqupH0bMqi93WCwJsPCbJOb9+g/frfEXA8YhqXgqaumJV3Cx1DrCrEFieXfTYm5I956YzXJUlNOvMnlbmoC6yLG/tKLr9JGSB7vjhRhjccRaLpjZXtFgclLLltXKovXVUZJ2K5XUt176hDGv/h288Nc14TmgjRmrMzOuRYg7zcpELX8bKC7FPDsDo3ZBffZlJkUTAqVjsRY2gpwdxbYrCCD7wb4jm4IpSDYSD36un4YsImjQDooMjjqT1XGiAqIYJJ6qQs3SWeQSKAj6rqpsoLBGG9wB1a5C6JwRwLTVNFDLIalZQ0iu6VUt2ZJXj1dbD2LiwHXv1xQV4WRd45GjcdHRUDD4EKD9xxYMhzSvoolhhqY3jGogTQ6jdnLk6ldWJLMepPXDCGYbWzS7uxXur1UejaBlIWrzFD9patyR+lce7phtmHo8lK/Q5jVBwQQZVhkTY91Ea/txGrx9XBt4aR08tcqH77OBh6/pJkVR/QS576J1tfvbWFNr/P3YpgbyV8buasfBnDnqULK0rTSySGSWQgLqYgDYDoAAAB2t8LWHFV4X46hrZWgWKoilVdemVALrcAsGUsuxYDrfFqxZVRgwYMCEYMGDAhQ/FuZmloqioWxaKJnUHoWA2v87bYyau4ZnlKuGi50t5queRnVUsEQhY4bar6u+x0HUe+NJ9JeVSVeWVUEIUyMoKhjpB0urkXOwNlNr2F7XIG+M/p1q63lVNHFWRaUMbMpi0Puu6t63EXAKmzC6m+M0uPeMt4c79MktxcHCygOJOHnp5ZVblSpEIgziw2mJA6wudSkewmpiHUjfw481/AFRoVlo+cSR4VE6EKe/wBIsVz0uCF8rYml4RzLwh45pVU30ywUThmtbmPesu7+9if2YmIMtr44wqUTXHYQ5ci7kkkDnMRuem/xw4utwKbvSqxBDm12RaKrCqSLlYCSeoP0sbEjf7bAdAdsKZhxBmBiMM8VTEgdGTVlxGlo3Eg0GNgpGpRfbcdLXxYcy4LqpTqaKJT1LKlIL/EtCemIaoyAQbSz0KNcbSzUqPv08KUb3Hv/AAwY/JTvubb/AE/0oOn9IRCzAzxATXEkYDqrXUIW8UEmklVA07i18SnoyZaqqgEVpOTM0stlbSi6JFjuzIoLXKAdzpvbY4SpKDQyxozuqnT9E07qAPJjQIjDa20g+IxJcN5jVUVTJUGmmFIYSZV8AdmTodJmc+FQSLWvqIt3xIfwVRWMZcZC+Wv8q/ekqsK0ggRislXIlOpUXNnazke8RhsQXCnBIo5SwZCi1E8kSgHZJUjUA36Mugr3BB7HpbeKchTMKVomJW9njddmRxujA9QR+wkYrPCeczhjRZjpWsjF1YezURge2htYkbhgPK9huBJTYrXzUdxXFW0+YxV0EPPp0gMcqIRzNJYsxCn2iDpIC3vYg264suRcTU1YByJVL76omOmVLbMGjPiFjsTa3vOJbEZnOQwVNuanjHsyISki/wCq62YeXXucVT8JGYUngxRxmlTl1VDSymSqpp1KwSaQZkZbXRyLB/Dcg21H32OJmTi2JSQYK64NjajmP4hbHAQpDxxVgxwnFePFOoHkUdbI1wNJgMQ3vuWm0rbbtft8mVbk81TZ8zeKKnQ6hTxudDW3vPKwXUAL+AALte/bBZBfyUPm+ZDMEeoIJyyk1Np3JrJE6DSLfRh7dept77SnDfoyMcaymsq4KiVL1IidQryNqLEgqbEayARa1rix3xAcR8YQCSijhgmaiinXVy49CyMtzDHErFdYDrqPQbDzti0T8T1863hjhpAbWMt5pLdyVUqinpYam73thrI3OyaFilka03JVv4dyGGiiMUC6VLFmJJZnY9WZjuxPmcSuMpiOaKL/AJUZ2B6PTRaCLdCBY9d73+WHNDxzWUracxhWWH85pVbw/wC0iN295K7DyOLugkaLkJTZmONgVphOE5J1X2iAPMkAYY0uZJV0/MpJUcOp0ONwGttce42up37HGK1DLTTR0+ZQUk9UQWklqcw1BL73ZGiIQHVdUUE7kgdThSu4kDIXVp4mroarMaikrMy5NKsKFY45kiV9YIkWVybs3ssFuPC3TqTyDh/KLgivllUdkqyy/C8VrW62uO2GNXxTSU6xOhpI9aKUMdNNIFLLsNYSO+31bBrDcDCMXGNUXCXszain9CsrKtgWOquDqDcbFL7jbradyXnuk/QJW8l+HqVM/knKjsqZkx7WGYAH4M1k+d7Y9fkHL/zfMv1tR/FxBT8Q13sRuDKVLFnEaIvisvgVJGa+/wBf6h3FxggzPMyPHVwA+S04YfeWH7MPZs+R2mJUMk/AN6n8KVm4ZomN1XNkHkryEfHxsx/HthGThSlt4GzhTfY+1+DAg/PCU2a1thoqVB76oEYfgRhxwXnVfWVNTBIaNTAFIHLk8Ye9mH0mwAAuPNvdglo3Qi77qN5U8A3qVA5/ljUqa456xixCxpPSKQ0hB0qXQrpDNZQbdSL98TY4GzPlIwejZyt3RuYhVrDwAjUG3uL+HoMWTOsiq5oJ4XjpmWSNlDLKwa5Gx0NEQtjvfWfZB2vYWvJpZHgiadDHKUHMQlTpa3iF18J3vuPw6YQQBoU6J0hHfFiss4d4ezSHMqeV6ZERbpLLHPGytGwuV0Gz7OFPTYj542DHLY7iE1GDBgwIRiF4l4kholBk5ju19EUSF5Ht1so7C4uxIAuLncYmScZt6Q5ia+h9XDzzRiYSQRadQjkRbM5JAQawtixF+2BVeSGktFyo/i7jaonp3pxl0iLVDkK8s6Iwd1ffQFbwgLe5IvhxFxBXUtEqqlGnq8QAsJJAyolugMekm3vAHnj1U8PV1UqkpT0xSRZI9bmV7qTfUFUKLqdJAY+0d8KZnw6YomatzIRRXsTHDHFdSLabyGQ38rb/ABwh4nJGGwHFWpHXiJqG2dwA08k/OaVjjxVCC994IAuxGxHNeXcdb9Pd3xH18JZfp6up23LesGL3A/R6FHyAHzxVIM/oGaOioEra2QAJGXqnhj8I66kZCQFv9Wxtt2OLPDwZM5DSvRQj7FPRxv1t1kqQ523GygHr3tizstSub2GrkOc3QKMgmyxSwElOzXOoNJzDfofaZifh+/ERTZlE7zRUigus8csQjQLq9i8eltJUkK46WGoG98XGooKHLRG8jzGQbxIZpGZ2At4IUKxk7/YABa+2InM88qaoFRFBBG1weYizyMDtuD9GvnY697ddwZigfMe4CVpgoxTuLnPLiRbPNTPIrnP0dEy77meeJBv3HKMpIHfp7r47NkVTI6008kMQmhclolZybWVkVnsoIDhrlbkA2GxIp2QTVULRSJUyR8+mjmCKyNGzamVzytARBsl1VQRqtqvc4tPD3Gk9ZII5KZhLSVMQkkiN49MgdNRUtrAKljbxAHSTthppy1oeRkUmPZ1Mw3Dc/NaTAllA8hb7sVr0hZbTy0rNPIIDF4oqjfVDJ0Urbc3NhpHtdOtsS+e55BRxc2dwo6KOrO3ZUXqzHsBjPpVmrJVqKy40m8NNe6Q+TN9uW3VuguQB3xeKJ0jrBa5JRGLlO+EuMxUaIapDBVFbhWBVZuvii1b72vpIuPfi3jGWcU5c1dUU9FHsb86WUDeKMGw0nqGZth7wO2NJy2iEMYjVpGVdl5jaiB2Go7n53xSaMMfhBWulldIwEhUz0n0/Oky+EO6M87kGNtLhVjJZlPa2334SgyeQKAuYZgVtt9Mh2+PLJOE6af1rMaqoJBSnPq8Fu1t5W6kXLbXHYdsQVXwnHDLIzRzPTuS/0MjhoT3BRW8aE3IKjUNxYjfGuGK0eItvdYKiYmUta61lNy8PWYyS11eQN21VJVbAW30BbD4WxGGpoRIFp4WrJdQbwEy6WH12kkYqhv3v1+/DMZflvRoq1x5PHVkfdbFgpaghAlFSaEPRpAIowPPT/WE79NIvY798ODWnQAfLMpDi7iSfnkF7oMpdpRUVRRpVuIkQeCFT1AuAWY9C5t02AxNY8w6tI1kFrDUVBAJ72BJIF+gufnj1jYxoaMlje4uOaMGDBi6omMUEtNLz6MqrE3lhO0U4t3sPBJ0tIB23BGLvlEtLUkzJHHzhtJqReajWtpc2v02BvYixBIscVbCLrIrpLA+iVNt7lHU2ujgdQeoPVTuO4OGopAe8zVbYKkjJ+ib+lX/TsuH/AEYWfb6uoKtvde18VmepSOpBdkUNEQCzAW0sCRc7bhwf8GH3F+eQ5pU5dRyxAfSyesxEnUjIlgAwsTG99QYW1ADoQQLfTcPUkdtFNTrY3FokuDe9wbX64zRVpgbhw8brqxwGXMFZ1LmkIqktMh1RspCsGsQVZSbdBbXv7wMPBnMJNlcue4jR3tbrfQpt88aSkSg3AAPuFv2YqVItmmO29RKTb/XI3+QH3DFztiRtyGjNaI9nh7rFyiKWsMqF4oaiQAkeGFhcjYgard9t7dDiW9E8/OzGscRvHyoY43WQBW1l3bcAnsPwHniV4Pa9NbcFZZgb/wC3kP7CMR/D1SIuIp4xYesUisepLOhAFt7DwA/o+fVUtdLOMLtEmSnEbbhanjoGPKuPMY9YzpKMGDBgQjBgwYEKq8a55LGEpaQA1lSGEV/ZiUDxzObEWTsD7RsAD0w1WtpcuHJBaWofxMqDmVE7n67gb7k+01lGwFgMN884RqKjMjULUGCBqdYXMRtMbOXIRrWjBOm7De1x3vidy3JaPLYneNY4VJ1Syu27G53kkc3O7H2jYajbEgoWe5hxfX1LyRxKtCkUhjcnTLMSLXA6xpseov12OI18oic6pVMzfandpT5fXJA2A6eQxLPkUc1RUy0ub0RWWQylLLIUJAHVZhtt5YgMvpKiZ3VswgiRQpjlipZJFlBLg+1axGgHa4IkU3x0aeemjb3hcqjgSpFqVCLaQPIjwkeRBFiCOxG47YkKTiiqhV4SpmYj6CVhfSb7ic3GoKCCCN2CkHfcx0eREEGXOlVPrE0YQD4s/hXe25xK0fB0bjXHnWtWv4gtOynfe3UdfLE1FRSz2xNPzQ3E3QqOKlnaWRi8rbM7WvYdFAGyqOygdyTckk+xiW/kT/8AWP8A8dPhObgYMCDnBsfJKcfiMaG7QgYzCxpCjCSqbw6FUUtkkBkpXYu7lg2mew5Y1EKtmtYBenQ9cWH0czsmYZq8cZdkhjIRWtrYKSBdtlJ6ffiAqsmWOSmSPPIZ1H0KpHoLRRdbizMuxCliQtwt7+HbT/RZlaxUMcniaSoHMlkZtRc9FNxsF0W0qOgPncnmOnBhEfI3VuKqeV1Zr5BV1LxvLHdY4UvalvbUpDeLm7WZiB7IsAMSObV608LysCQo2UdWJ2VR7ySAPjiS47oBNUwRQKsdSwMj1SqNccKG2k9Netm0hGuuzNa6jFeyOimq60rU8po6F7kxatEk53S4cbctdyLnxFd+2GR1LWRkAZpD6V0kgJOSsnCOSPTxs85DVMx1TMOg+zGvfQg2G+5LHvifLAbk2A6nyx3EHxzOY8urGHX1eQDe1tSlb/K98YCcRzXWADG5Kq8GENSiQAAzSSSm3m8jG3vsLC/uxOYY5FAI6aBF6LEgH6Iw+x6CIWYAvMSuu8nzXb4McwYYqIwYMGBQofinP1oYRKyM4LqpC9gbkn5AH4mwxJ0tQsiLIhurgMp8wdxhvnOXLUwSQuNnW3wPVW+TWPyxVvRlXssctHN4ZKViN/skm/yDA7+TLhBeWyWOhTwwOjuNQrtgxExZzz3MdFGahl2ZwdMKHb2pbWvv7K3OHp4MepjIrp38S2MVOTHGpI3uTdpN/tbf3cLlq2MyGabDRySZnIKi8a5hBNLA1K7GqjmVUmQfRqSb6GexUnqQAD32sTix86b85nP+Ib/ctvuwxzXL5IzQ5XVNop0qNVPVxhVJCo4SJxp0iXUQNRHiHYm5xM5twTy4ZGStrNaqSurlsL22uqQl2+C7npjlP2xR08obUjvO0y+i6LIntbZp0UNNzHRGaoqy07zIpWd0WJIGCMbIRqldzcarqEvtcbsaukj50cJqpKbmks88lVIAqqBc+OUB5CSqgb9ydhi/LwTBpCmSpsJOZ/WW8enQW2XYlbggbG/TCc/o/pn9qSr37CocD7htjkn2o2aGObY3J1twTd1Je91B5ZkOWRDbiCYEkltNdCFYnuVIbe1tzfp9yE+VZAGJkzSeSe2nnmqZnAPQBkXSQL9LEeeJl/RvTL4o5apCL9ZBIDt0Kyqy/hfFf9G/D71FCtUsNLLqdg0JTkk6Tp8MkfhvYXsyG5PtDbGii2hBVtLor5a5WUOaRkUpwVkmXQVBnlq5uctQUh3aMOnMHKMhWNeYz3AYsbEkgjG1J0xj2ZZZRyRvMlK6TU7x8+llDm6F9JXlXKvqUlkdOrKvi6jGxLjbcHRVIsu4MGDAoRgwYMCEYrnHXDJzCnWESCMrIsniXWjWBGl1uNQ8V+vVVPbFjxAcVcTRUMas4d3dtMcSW1O1rnckAADcsTYAdzYEQL3Flm9LwHLO1TFzKRmp5BGQ9OwDkxpIDfWdI8duh9m/fCn81U39ll3/AIv4OHuQcZmGarllppCKiUSBYnRiumNIwDzDGOiatjte2/XFvo+OqOS4LvGR1EkbLt7jYqfgDf5b4ThjOn+V0HvrGeIH6tH4WcN6M6u5tR5eRfY8zr7/AOpxz+bOs/Msv/Wf+zjU34uoFNjW0gPkaiMH7i2JCHMoWUMssZUi4IdSCCLggg7gjE7pvopPa5vQH4WOfzZ1f5ll/wCs/wDZx6j9GVVcaqTL1Hc672+QhxtMUgYXBBHmN8e8Tumo7ZLzHQfhYFxBkjUj8qphp+WqK4ZRqQqZFhOnUi+JHkjutvZa/a2NA9FNU5WoiYuUideXc3ChkuUUnewIvY7AOAPIIemCZY4Ebw8wrPGL9dLU8khI7+3FGPLce7CXojqLtXIb6hJE/TbS0dhb/EjfdiMIa7JMfO6WA4xmCLG3keSRrc65Muc1lyWiaOGNCenLiGgW7BpZWPfqcTnB+TmkpI433lI1zN1LSv4nJPfxG1/JRikJS8+r1SBlWTOZPDfZhTwtpPzdD8Maji5KVCLoxUPSzKyZTVlTY2Rfk0qKR8wSPni34pvpc3yuZB7UjxIvxMyHf3WBxUapsnhK9UMZWONT1VFB+IABwtgAwY9IMgvKnMowYTgnVxdGDC5Fwbi4NiPkdvlhTAM1BFkYMGDEqEYpfHfDMJSWsVGaZQrFb+FwrLcMvcaR/wCHF0x4nQMrKbWIIN+liN7+7CpWB7SCmxPLHAhT+SvE0ETQKqxMgZFQAKFIuAANh1w+xlPowz6ojo5KaOlkqjBIVieNkWJlOpv6x2A2YN0ubMNtsXSObM73MNAF+z6xNqHxYQkfcMcAhekY8WUjxBksVZA8E4ujj4FSPZYe8H93Q4zx+J8wjMmXzRo06L4akyNHzEJ8MgXQdXYNYi/iHW5xpGXyzNfnxJGR00Sa1PwJVT94HXENxzw2ayENCQtTCdcD9N/rIT9lwLG+3TC3QQyubvm3AN1WUOLSWaqN/lfVfm1P/vD/AMDHkcUVZ+pTL7rSNb/FqW/xsMQOU13OjDWKsDpdCCCjjZlIO4IOHmOpH7L7JcMQiBv5ledftGqaS0m1vJSL8TVZBFqXcfYk/iY8+haqlgMmXSCMrCglV11XOtzcG/l7vx7MAMJ8DZpFDm1U0iSkinRAY4JZTu2o/wBUjEA7bm2492CbZVJRR3p24blPpKqaZ5DytE4n4TWsmppS7JyZAzhb/SopDiNt9xzFVt+lj53xZAMQB4vpxuVq9v8AsNX/AAcLUHFdHMVVKiMOyhhG7BHsRf2Gs3QG+21jfGJdJTWDHlWx6wIRgwYMCEYi874fpqsKKiFJNB8JYeJbkE6WFmW5UXsd7YlMGBCqFV6OaF7fRyLb7E8y9fPx4+cmr5kZ0E0tldlF23sCR1x9WZvnMFKoaeQIGbSosSzHyVVBZj7gDj5Sq6STUz8qXQ0j2YxuAfET1I/DHZ2FFTPqD2i1rcdL5c1Ek0jR3XHqvLZjMf8AppP0sOeHqF6qqggLNaWQKxAS4Xqx3FtlBO+GHIf7D/oN+7Fg4Cfk5hTSShkRXOpmUgC6MASbbC5G+O5tWm2c2ilfAG4w02tzsktlkLhiJWhz+iJRbk1jIB1DU8TX+GnRbv54p/H+RyZa0KiWKXmhz/o6pp0lQPrte+r8MbI/FdEou1VAB5lwBjI/TLmkE9RTvDNHIvJO6OGHt9Nj7sfM/Z99TUV8cVUDgN73FvvZbJH4WEtKa+jzJp8zllRZaeLkhWLGAMTqJ6bjcWv1xt3CfC4y+KQCRpZZDrklYAFiBZQAL6UG9lubajvjOv8A/PMqL64WkiDSvGqJrGttCuWIU7kWYdPJvLG0nHcqGMbM4M0ubfJUMr3NAcVmXBOXrUZbQOJDqSQz6rb6zJJzU7WBLun3de91xV+F2FPU1dCw0MkzTxC1g0Mp1XXsQshZNulgOoOLRjO5aovCjFK9J1LzVoV2/wBOjJB6EKkjEdPIHF1xQ+OKWapr6CCnkjR0WWZuYCVAGlAbLuT4msLj34lniF1E/gKfVNSsalpGCr5k269B7yT274agPNfUGjjv06O433Nt0U/Z9o99PQq0fBNXq5ktTStID4WNNI+m/XTedQm23hG+18Oo+FK0G5r4W9xotvwqAcdTtjDquIKVw01XlEAAAAAGwA7e7HcQM8la1Y9DC9M8iIHkm5bqsSkiylNb6pCN7XtuPfiw0XBMAs1Q0lU4+tM5tf3RrZAPdY9B1xLq5g8IVo6CR+pXm2OYdy8GULMG9XVSOhRnS3e/gYb+/rhrmXA8Eg+jlq4T0JjqHNx3BEhYbjuNxt8CsbQHwpp2Y7gVD13EcEcgiUmWZrhYoQXckdjbZd9vER+BxI0fDstT4q4BIj0pkcm/Q3mcW1eXLXw+Za+07kuRU9IminiVPNgPE3vZurH4nEkMZpat78tAtUFCyPM5lJ0tMkaqkaqiKLKqgAAeQA2GFccwnUVKRrqkdUXzYhR95xlW/IJW2DFck42peY0ULSVMq9Upo2l38tQGgXO1ywA7kYodT6VnnkMUf9EQbMzRvLP5HSqroQj33sbbHpgsluma0L1xTwyajNKjk1DwpojaXlk/1rXBWwIAJRVY338Q2N8OabguJbapqt9t9U7AH9Gx/HHjKc9pIoSYhUsmo65Whmcs3Ql307t2+VsTDZk59imqXsOulEG/b6SRT9wxyqierLv27gdF5WrfWyyndNIHDJMZeDqVhZhMw8jPKf2vhzScMUkagLTx7d2XUx77sdz88JVGaVgHgy6Vj5NPCot8Qzfsw2OcZj/8rP8AvcX7sZy2sfq7/t/Kz9k2i4Z36/yls1yOAct1iiUpNHtbwuGdVKsB7QIOw87fNeq4XpUqp4xFqj0xuI3YuqswdSQrEgGyj379bY85FTVteWBWCmmppY5OXITJcbsh8DC6kg9+qfdY5+C6xpJJBXQK0rBmtRt9VFQAaqk7WUH43+GNLKapLLYuB4+Yt/71XRjpqgUpjJ71+fD5qAigWjmppKZREzVMMTBCQrJI4jIKA6TYNcbbGxxrgxUsu4L0TxTTVEkxi3RCiKgexXXYC5IDNYEm1weoxbsdCmjfHHhebla6OKSKINkNyjBgwY0LUjHCcdxXeMuJloYQbCSaRtEEN7GRyQPkovdj2HxGBBNlTeO5ZIc7o5UAl5lNIixlrCOxu0h2OxBA6C+m1/J9JmdWR4TTob90kkBHykSx+/EXlGXumqWdhJUynVLJuepuI1uSQi9ABtiTxxajakgdhiOS8vXbQDpf2xkOKT9frv7ak/3aX/1OPRqqn84A/wC6X9+PWDGU7TqT7yxGtkPLoE1kSpcnVWTWNrKscAUfpxMT59cJ+py/nc/6ul/9Ph9gxTt9R8SO2zc/sPwmVbBK2jTMFKMrqxiS+pDcFium6nuBa4J3Haf4W9IFNNTq9TU0kcmpgVEgXZWKhtLMSuoDVpJNr9Tit5zK5EcMP9dUScqM/ZuCWc+YRQW+QxKcJxNAs1IzBjSS8pWAC6oyiSRkhQBq0vpNupUnvjr0Msr2F8hvyXo9iiSVhLzlwUjnxSrVazLpIZqimJUaZRpkQ2MkDEGwJFmUnowXcAm7jIs7iq4y8RPhOmRGGl437o6/VYHb5dTiH4R4ao62GWpqII5TNUzMvMGrSqvyRYHpcRAn3nr5VuDhtMwqmbL0joqGney1EKgtUyoeq32aNGvY7gkXuT7O8i66zJCwq88RcQ09DEJal9Ck2G12Y+SqNziE9HtDPNLNmVYnLknUJDF/ZQDcA97sbG532PTVYSdFwNTrKJ5zLVzrbS9QwbTa3soAEXcX6X+e+LRgAsofIXIx4mlCKWY2VQWJ8gBcn7t8e8VHiGtNZK2XwMugD+mv10IekK225kg1C9/CqsepFpVQLlRnAJjjiFRJdZszneRQfESPG8aXF7ARKWAJ+sd+wuMdQrMyhlLJYOoIJUkXFx2uN/gcVTi+p5UtEIInlancymGJblYBG0TN7rBvCvViLDCGUZ/TpX14Ml+aYZF0o7WAjWIqwVSUfWvssAbMvnitlpa4NyV11i5FxcdRfcX6Xx2+KdluZacwmd45kgqljEU0yGMGSNbctQ4BClWDC4F25lr3xO5/FIULJVilVQSz8uNrW3uTJdQLe754iyuH3F1G8eZxyofV4bmrqgYoEBsbt4We49kKpLX93zC9Lw3mMcaoMxisqhQWoyzbC1yzVF2PvOG3o14djVPXJedJVS6lM05JYoGIDRggaEdQGA3IDAXIxesWssrnkm6pC8FVUi6arNqpxf8A+Hjipzba26qx6j/y88PR6PKFmVpo5Khk9lqieWWwta1mfTbva3X4DFqwYlVJJWb5XOaCLOqZF08hZKmC4AUxyxsyqACCQrqw+YF9se8goIoIIhGiraNLsFGprKN2IF2P7cTHFsXKqIKkCyyg0c7ADwpMbROdxskth8JT0xSI+LVobUlaknrEAVHMY5ivZRZw23tDexFxfGeoY9wAarMTxZS1DluoFudJC0hufaKmYsfjKoNjtv8ADFlxm9DxlFHRxwESs8Ei8ttIs8aSC1/EdLGK627G2Jr+cSk+zP8AoD/NhD6aY+6dStLmkkZcArdgxTp/SPTAeGOoY+WhR+1/+b4Sj9JUBIvBUKPOyG3yD3wvsk/wlUseSR43zyqoqtHpZjFzYNLWWNtRR2O4dW6czr/eOIyk9J+aRm5njl3vaWFO3b6PRse/fDLjbiJKx4uUjKkQbxPYMxa21gTYC3fviu47tHT3hAeLFaIoGub3hmvqHhDPlrqSKpUadYOpb30sCVZb2F7MDviZxjPoHzZVeopWNi5EyDzsAkm/usht7yfO2zYzvbhNlge3C4hGDBgxVVURxVxFDl9M9ROfCuwA6ux6KvmT+ABJ2Bxj2Q5s1RJJW1UdS08jEIBTTOsEW+lEKxkbg3JHW+/U4f8ApEnkqszjUASUtEyl4mJUNKRqPYhrKU6i1iR3OJT+Ukv5sP1w/wAmHdhNQyxuAeSRPGJWFhOR5JP8sL/ZVf8AulR/DwpDmJcErT1VgbXaLRf4CQq1vfbCicQuRvCB7ubf9iYb1HEFRfwQQkf3pnB/CI4QPZyL+5c7+k03G/VOPWn/ADeo/RT/AD4PWn/N6j9FP8+GK55WEm60qjsBzHPzN0/Zj3+Wqr/s36En8TFv05HyKn+lU3L7pzUZgEsGiqLkX8NPK9viUQgH3YSgzQuSFp6vbu0DID8OZpJxyXN6gjZoQfPlsfw5mG/5Tq/7aH9Qf4uD9NR+fUKBsmmHPqloKqeOtgqDTTGCJXV7ldSlyo1rGpZn0qCLAA+I2vuMSlDmsUuZVbQyrIjQQP4DcIymVHVh1V7Bbg72Av2xCy19SwH0+kjrojQA/Jw37fPEbX0JeX1gSyJOEKiRNKEi31tKgOOmzX6Y2DZLo48LNAunTYIAGt0Cnoa0zZfSZfReCWphEsrA6TDA7FpHvuNbklQo3uSegxf6GlSGNI41CoihVUdAALAYyf0Tz1TQyNemSRygMtQ26xLCghCRrYsu5+uACDte+LlPLEjj1rO0RrXMaPTQrY9NmDP77ljjEmq22wWxSmpsofd6yaU/bFdUMD8DHJo+S7Dph2r5UqeEyPpAuENTI1they6mPvPzxFwpsVa9J8sVOTg2QTzyQVs8CVEnMkjSOInVYA6XdCV6Yi6ilyMkt6jLI7Hf+hVILEnclnQD3kk4XkGUkwQslTAZG0RIvrSXPQLeJtIHfc2A32wXGinCdVZ8lySKlUiIHU5vJI5LSSN5u53J8uw7WxHcUy6pqCC7eOqDnST7MKNLuNxp1hAb+Ytvvh+nCgRbQ1NZFtt9MZbEdCOeJLeVum3TFU4ppUjqIfWczlLQh9KQRAVJEgA8Ri2RSBp16Et9oHfEquqt2eVtKEaOpMbhhYwsOYz7arCIAs5t4rAHpfFbpcqhflvDl1VJpayCsmkSOMA7MsU7sVtpFrR3At0GGNHxhleX6hTwWLeKRhNTcxjcmzmWoEjN33v1w+pPSlHNcwwagOo5ylhfpqEauovY/WPTEEhWsVZOTXMuzUkTX7rLMCP0oiD9+PT0Vao8NTAx/v0zWA92mYG/Tvirv6UbEj1ObbyWYj7xBY4cSekOVQS2XVYA6kw1AA+fq+JVbKfjSuW1zSS3O9hLDYbdN5dR69xaw64Wkq5l9qnLbm/KkRrC1wfHoJ8rAE7jFUh9J2o2FHKL/aEqj72gAx2f0npGQJIo4y3TmT6L/pRjbEFwCsGkpxxfmVPU08tHKZKeWZLRc6NkHMFmQLIw5TNqC7K9+trEbU7NuC6jNo4MxgkiEk9NGZY31LeVVsSpFwAbWttbSPPE/nXF3rtLLFD6sOZ4H/pIYFDbWl0XwlkJW/a98O6HL0zbKUjp29QQsyyRQaSBpZlkia1gVY+I2tquOoO5HKL3adFaz4yDosuyLgeWqp45xU0kYkFwjudQ3I3292JKn9GMhPjr6NRbqt238rFl+++Jn+Ynx/6VHy7/AJuNX367dfdhx/MVF+dH9Qv+bGkzPPvJu/efeUVB6Lo7/SZlFa31EUG/+KUjpfD6j9EcDm/rsrqOvLEV/dv4rfdhf+YqL86P6hf82D+YmL86P6hP82KmRx1cqmRx1cnsXonoY1JkeoYDcs0gXSLf3VUWHXDSs9HmUqjE1Dx2HtmqXw+/xbffjz/MTF+dH9Qn+bHpfQZFY/0twe1oUG9+9yb7X6W/8sVv5qhP9yz+koFGaRQZfUNMOcgjmBsbbGXxLa4VNQLDqLjvbH02mKVwL6OYstkeXmtNIw0qzKFCL3AA8za59wxd8Vc66q51yjBgwYqqrEfSDXR5XVya0JSpYypy9yCQOZqDEWu92Fiep6YiMj4qSsl5UCPq0lvpCFFhbuuo3+WDBjYytmY0NacgqloVkXLap2VUSnJY28Uzjr06QnD9+Dcy2sKEed5pm/DkLgwYDXTn3kYAnx4Dqvzin/VP/Ewono/nI8VXGvnopz+BaQ7/ABB3PQ4MGKGrmPvFGEJz/N4Pzyo/Qg/hY8v6OQRb12pHwWD+FgwYp2mX4j1U2CT/AJsx+f1f3QfwsOv5uoSulqirbaxPMQE9jusYIv7rY5gxUzSH3j1RYKP/AJpKZSBFNNGiklE0QPov1s0kTMep6km22JSD0d0y21NM1ulnEZB8wYVQ/K9sGDCSArYiOKdJwNSggn1hrdnqp2H3GSxx7n4GoXGl4Aw8meQj7i2DBgACkuJ4pKn9H+Wpe1FTG/2ow/3a72+WIHOPRo/MR8vq/VOXJzEQRhlRjHy209CAQNwbglmPfBgxKi6SfhXPgyac3jZL+O8KqQNvZAQ6j16kY5J6NqqfX63XhzIojkdITraMXJQF3ZYwSSfAo3N7YMGJsgGy0WlphGiooAVVCgeQAsPwwqFwYMChdGO4MGBC4cc04MGBCay5VCxLNDExPUlFJPzIw4ggVAFRVVR0CgAfcMcwYEJXBgwYEIwYMGBCMGDBgQjBgwYEIwYMGBC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kulia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15200" y="152400"/>
            <a:ext cx="1667608" cy="1447800"/>
          </a:xfrm>
          <a:prstGeom prst="rect">
            <a:avLst/>
          </a:prstGeom>
        </p:spPr>
      </p:pic>
      <p:pic>
        <p:nvPicPr>
          <p:cNvPr id="6" name="Picture 5" descr="kuliah-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200" y="4267200"/>
            <a:ext cx="2209800" cy="2225111"/>
          </a:xfrm>
          <a:prstGeom prst="rect">
            <a:avLst/>
          </a:prstGeom>
        </p:spPr>
      </p:pic>
      <p:pic>
        <p:nvPicPr>
          <p:cNvPr id="24580" name="Picture 4" descr="Lambang UKSW Warn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152400"/>
            <a:ext cx="1066800" cy="1066800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/>
        </p:nvCxnSpPr>
        <p:spPr>
          <a:xfrm>
            <a:off x="381000" y="3810000"/>
            <a:ext cx="8305800" cy="0"/>
          </a:xfrm>
          <a:prstGeom prst="line">
            <a:avLst/>
          </a:prstGeom>
          <a:ln w="38100" cmpd="thinThick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7200" y="6324600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Siapkan</a:t>
            </a:r>
            <a:r>
              <a:rPr lang="en-US" sz="1600" dirty="0" smtClean="0"/>
              <a:t> form RMK</a:t>
            </a:r>
            <a:endParaRPr lang="en-US" sz="1600" dirty="0"/>
          </a:p>
        </p:txBody>
      </p:sp>
      <p:sp>
        <p:nvSpPr>
          <p:cNvPr id="14" name="Action Button: Home 13">
            <a:hlinkClick r:id="" action="ppaction://hlinkshowjump?jump=firstslide" highlightClick="1"/>
          </p:cNvPr>
          <p:cNvSpPr/>
          <p:nvPr/>
        </p:nvSpPr>
        <p:spPr>
          <a:xfrm>
            <a:off x="0" y="6553200"/>
            <a:ext cx="533400" cy="3048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 anchorCtr="0"/>
          <a:lstStyle/>
          <a:p>
            <a:pPr algn="ctr">
              <a:defRPr/>
            </a:pPr>
            <a:r>
              <a:rPr lang="en-US" sz="1200" dirty="0" smtClean="0"/>
              <a:t>First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 rot="18652030">
            <a:off x="-86208" y="2084621"/>
            <a:ext cx="2506882" cy="917971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InflateBottom">
              <a:avLst/>
            </a:prstTxWarp>
            <a:spAutoFit/>
          </a:bodyPr>
          <a:lstStyle/>
          <a:p>
            <a:pPr algn="ctr"/>
            <a:r>
              <a:rPr lang="en-US" sz="28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C00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Sistem</a:t>
            </a:r>
            <a:r>
              <a:rPr lang="en-US" sz="28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 </a:t>
            </a:r>
            <a:r>
              <a:rPr lang="en-US" sz="28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C00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Informasi</a:t>
            </a:r>
            <a:endParaRPr lang="en-US" sz="28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C00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Action Button: Home 15">
            <a:hlinkClick r:id="" action="ppaction://hlinkshowjump?jump=nextslide" highlightClick="1"/>
          </p:cNvPr>
          <p:cNvSpPr/>
          <p:nvPr/>
        </p:nvSpPr>
        <p:spPr>
          <a:xfrm>
            <a:off x="8458200" y="6553200"/>
            <a:ext cx="685800" cy="3048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 anchorCtr="0"/>
          <a:lstStyle/>
          <a:p>
            <a:pPr algn="ctr">
              <a:defRPr/>
            </a:pPr>
            <a:r>
              <a:rPr lang="en-US" sz="1200" dirty="0" err="1" smtClean="0"/>
              <a:t>lanjut</a:t>
            </a:r>
            <a:endParaRPr lang="en-US" sz="1200" dirty="0"/>
          </a:p>
        </p:txBody>
      </p:sp>
    </p:spTree>
  </p:cSld>
  <p:clrMapOvr>
    <a:masterClrMapping/>
  </p:clrMapOvr>
  <p:transition spd="med">
    <p:cover dir="l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9144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228600" y="3886200"/>
            <a:ext cx="8763000" cy="2057400"/>
          </a:xfrm>
        </p:spPr>
        <p:txBody>
          <a:bodyPr/>
          <a:lstStyle/>
          <a:p>
            <a:pPr eaLnBrk="1" hangingPunct="1"/>
            <a:r>
              <a:rPr lang="en-US" sz="2800" dirty="0" err="1" smtClean="0">
                <a:solidFill>
                  <a:srgbClr val="0000FF"/>
                </a:solidFill>
              </a:rPr>
              <a:t>Layanan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Informasi</a:t>
            </a:r>
            <a:r>
              <a:rPr lang="en-US" sz="2800" dirty="0" smtClean="0">
                <a:solidFill>
                  <a:srgbClr val="0000FF"/>
                </a:solidFill>
              </a:rPr>
              <a:t> Online </a:t>
            </a:r>
            <a:r>
              <a:rPr lang="en-US" sz="2800" dirty="0" err="1" smtClean="0">
                <a:solidFill>
                  <a:srgbClr val="0000FF"/>
                </a:solidFill>
              </a:rPr>
              <a:t>Realtime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/>
              <a:t>Proses</a:t>
            </a:r>
            <a:r>
              <a:rPr lang="en-US" sz="2800" dirty="0" smtClean="0"/>
              <a:t> </a:t>
            </a:r>
            <a:r>
              <a:rPr lang="en-US" sz="2800" dirty="0" err="1" smtClean="0"/>
              <a:t>Administrasi</a:t>
            </a:r>
            <a:r>
              <a:rPr lang="en-US" sz="2800" dirty="0" smtClean="0"/>
              <a:t> </a:t>
            </a:r>
            <a:r>
              <a:rPr lang="en-US" sz="2800" dirty="0" err="1" smtClean="0"/>
              <a:t>Akademik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&amp;</a:t>
            </a:r>
            <a:br>
              <a:rPr lang="en-US" sz="2800" dirty="0" smtClean="0"/>
            </a:br>
            <a:r>
              <a:rPr lang="en-US" sz="2800" dirty="0" err="1" smtClean="0"/>
              <a:t>Informasi</a:t>
            </a:r>
            <a:r>
              <a:rPr lang="en-US" sz="2800" dirty="0" smtClean="0"/>
              <a:t> </a:t>
            </a:r>
            <a:r>
              <a:rPr lang="en-US" sz="2800" dirty="0" err="1" smtClean="0"/>
              <a:t>Kewajiban</a:t>
            </a:r>
            <a:r>
              <a:rPr lang="en-US" sz="2800" dirty="0" smtClean="0"/>
              <a:t> </a:t>
            </a:r>
            <a:r>
              <a:rPr lang="en-US" sz="2800" dirty="0" err="1" smtClean="0"/>
              <a:t>Keuangan</a:t>
            </a:r>
            <a:r>
              <a:rPr lang="en-US" sz="2800" dirty="0" smtClean="0"/>
              <a:t> </a:t>
            </a:r>
            <a:r>
              <a:rPr lang="en-US" sz="2800" dirty="0" err="1" smtClean="0"/>
              <a:t>Mahasiswa</a:t>
            </a:r>
            <a:r>
              <a:rPr lang="en-US" sz="2800" dirty="0" smtClean="0"/>
              <a:t>.</a:t>
            </a:r>
            <a:br>
              <a:rPr lang="en-US" sz="2800" dirty="0" smtClean="0"/>
            </a:br>
            <a:r>
              <a:rPr lang="en-US" sz="2000" dirty="0" err="1" smtClean="0">
                <a:solidFill>
                  <a:srgbClr val="0000FF"/>
                </a:solidFill>
              </a:rPr>
              <a:t>Siasat</a:t>
            </a:r>
            <a:r>
              <a:rPr lang="en-US" sz="2800" dirty="0" smtClean="0"/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Juga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dapat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di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akses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melalui</a:t>
            </a:r>
            <a:r>
              <a:rPr lang="en-US" sz="2000" dirty="0" smtClean="0">
                <a:solidFill>
                  <a:srgbClr val="0000FF"/>
                </a:solidFill>
              </a:rPr>
              <a:t> Portal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endParaRPr lang="id-ID" sz="2800" dirty="0" smtClean="0">
              <a:solidFill>
                <a:srgbClr val="0000FF"/>
              </a:solidFill>
            </a:endParaRP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3048000" y="2362200"/>
            <a:ext cx="3276600" cy="990600"/>
          </a:xfrm>
          <a:solidFill>
            <a:srgbClr val="FFCC99"/>
          </a:solidFill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0000FF"/>
                </a:solidFill>
                <a:latin typeface="Britannic Bold" pitchFamily="34" charset="0"/>
              </a:rPr>
              <a:t>( S I A S A T )</a:t>
            </a:r>
            <a:endParaRPr lang="id-ID" b="1" dirty="0" smtClean="0">
              <a:solidFill>
                <a:srgbClr val="0000FF"/>
              </a:solidFill>
              <a:latin typeface="Britannic Bold" pitchFamily="34" charset="0"/>
            </a:endParaRPr>
          </a:p>
          <a:p>
            <a:pPr eaLnBrk="1" hangingPunct="1"/>
            <a:r>
              <a:rPr lang="id-ID" sz="1400" b="1" dirty="0" smtClean="0">
                <a:solidFill>
                  <a:srgbClr val="0000FF"/>
                </a:solidFill>
              </a:rPr>
              <a:t>S</a:t>
            </a:r>
            <a:r>
              <a:rPr lang="id-ID" sz="1400" b="1" dirty="0" smtClean="0">
                <a:solidFill>
                  <a:srgbClr val="FF0000"/>
                </a:solidFill>
              </a:rPr>
              <a:t>istem </a:t>
            </a:r>
            <a:r>
              <a:rPr lang="id-ID" sz="1400" b="1" dirty="0" smtClean="0">
                <a:solidFill>
                  <a:srgbClr val="0000FF"/>
                </a:solidFill>
              </a:rPr>
              <a:t>I</a:t>
            </a:r>
            <a:r>
              <a:rPr lang="id-ID" sz="1400" b="1" dirty="0" smtClean="0">
                <a:solidFill>
                  <a:srgbClr val="FF0000"/>
                </a:solidFill>
              </a:rPr>
              <a:t>nformasi </a:t>
            </a:r>
            <a:r>
              <a:rPr lang="id-ID" sz="1400" b="1" dirty="0" smtClean="0">
                <a:solidFill>
                  <a:srgbClr val="0000FF"/>
                </a:solidFill>
              </a:rPr>
              <a:t>A</a:t>
            </a:r>
            <a:r>
              <a:rPr lang="id-ID" sz="1400" b="1" dirty="0" smtClean="0">
                <a:solidFill>
                  <a:srgbClr val="FF0000"/>
                </a:solidFill>
              </a:rPr>
              <a:t>kademik </a:t>
            </a:r>
            <a:r>
              <a:rPr lang="id-ID" sz="1400" b="1" dirty="0" smtClean="0">
                <a:solidFill>
                  <a:srgbClr val="0000FF"/>
                </a:solidFill>
              </a:rPr>
              <a:t>Sat</a:t>
            </a:r>
            <a:r>
              <a:rPr lang="id-ID" sz="1400" b="1" dirty="0" smtClean="0">
                <a:solidFill>
                  <a:srgbClr val="FF0000"/>
                </a:solidFill>
              </a:rPr>
              <a:t>ya Wacana</a:t>
            </a:r>
            <a:r>
              <a:rPr lang="id-ID" sz="1400" dirty="0" smtClean="0">
                <a:solidFill>
                  <a:srgbClr val="FF0000"/>
                </a:solidFill>
              </a:rPr>
              <a:t> 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3077" name="WordArt 9"/>
          <p:cNvSpPr>
            <a:spLocks noChangeArrowheads="1" noChangeShapeType="1" noTextEdit="1"/>
          </p:cNvSpPr>
          <p:nvPr/>
        </p:nvSpPr>
        <p:spPr bwMode="auto">
          <a:xfrm>
            <a:off x="2590800" y="6019800"/>
            <a:ext cx="3886200" cy="304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+mj-lt"/>
              </a:rPr>
              <a:t>http://siasat.uksw.edu</a:t>
            </a:r>
          </a:p>
        </p:txBody>
      </p:sp>
      <p:sp>
        <p:nvSpPr>
          <p:cNvPr id="3079" name="WordArt 9"/>
          <p:cNvSpPr>
            <a:spLocks noChangeArrowheads="1" noChangeShapeType="1" noTextEdit="1"/>
          </p:cNvSpPr>
          <p:nvPr/>
        </p:nvSpPr>
        <p:spPr bwMode="auto">
          <a:xfrm>
            <a:off x="914400" y="762000"/>
            <a:ext cx="2057400" cy="1936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 Black"/>
              </a:rPr>
              <a:t>www.uksw.edu</a:t>
            </a:r>
          </a:p>
        </p:txBody>
      </p:sp>
      <p:sp>
        <p:nvSpPr>
          <p:cNvPr id="7" name="Oval 6"/>
          <p:cNvSpPr/>
          <p:nvPr/>
        </p:nvSpPr>
        <p:spPr>
          <a:xfrm>
            <a:off x="1752600" y="2057400"/>
            <a:ext cx="15240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cover dir="l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>
            <p:ph type="title"/>
          </p:nvPr>
        </p:nvSpPr>
        <p:spPr>
          <a:solidFill>
            <a:srgbClr val="FFCC99"/>
          </a:solidFill>
        </p:spPr>
        <p:txBody>
          <a:bodyPr/>
          <a:lstStyle/>
          <a:p>
            <a:r>
              <a:rPr lang="en-US" sz="2800" b="1" dirty="0" smtClean="0"/>
              <a:t>PROSES ADMINISTRASI AKADEMIK &amp; KEUANGAN </a:t>
            </a:r>
            <a:br>
              <a:rPr lang="en-US" sz="2800" b="1" dirty="0" smtClean="0"/>
            </a:br>
            <a:r>
              <a:rPr lang="en-US" sz="2800" b="1" dirty="0" err="1" smtClean="0"/>
              <a:t>Tiap</a:t>
            </a:r>
            <a:r>
              <a:rPr lang="en-US" sz="2800" b="1" dirty="0" smtClean="0"/>
              <a:t> SEMESTER</a:t>
            </a:r>
          </a:p>
        </p:txBody>
      </p:sp>
      <p:sp>
        <p:nvSpPr>
          <p:cNvPr id="54275" name="Rectangle 3"/>
          <p:cNvSpPr>
            <a:spLocks noGrp="1"/>
          </p:cNvSpPr>
          <p:nvPr>
            <p:ph type="body" idx="1"/>
          </p:nvPr>
        </p:nvSpPr>
        <p:spPr>
          <a:xfrm>
            <a:off x="2209800" y="1524000"/>
            <a:ext cx="6553200" cy="5181600"/>
          </a:xfrm>
        </p:spPr>
        <p:txBody>
          <a:bodyPr/>
          <a:lstStyle/>
          <a:p>
            <a:pPr marL="361950" indent="-361950">
              <a:lnSpc>
                <a:spcPct val="80000"/>
              </a:lnSpc>
              <a:spcBef>
                <a:spcPct val="40000"/>
              </a:spcBef>
              <a:buFont typeface="Wingdings" pitchFamily="2" charset="2"/>
              <a:buChar char="q"/>
              <a:defRPr/>
            </a:pPr>
            <a:r>
              <a:rPr lang="en-US" sz="1800" dirty="0" smtClean="0">
                <a:hlinkClick r:id="rId2" action="ppaction://hlinksldjump"/>
              </a:rPr>
              <a:t>Login </a:t>
            </a:r>
            <a:r>
              <a:rPr lang="en-US" sz="1800" dirty="0" err="1" smtClean="0">
                <a:hlinkClick r:id="rId2" action="ppaction://hlinksldjump"/>
              </a:rPr>
              <a:t>di</a:t>
            </a:r>
            <a:r>
              <a:rPr lang="en-US" sz="1800" dirty="0" smtClean="0">
                <a:hlinkClick r:id="rId2" action="ppaction://hlinksldjump"/>
              </a:rPr>
              <a:t> </a:t>
            </a:r>
            <a:r>
              <a:rPr lang="en-US" sz="1800" b="1" dirty="0" smtClean="0">
                <a:hlinkClick r:id="rId2" action="ppaction://hlinksldjump"/>
              </a:rPr>
              <a:t>Siasat.uksw.edu</a:t>
            </a:r>
            <a:endParaRPr lang="en-US" sz="1800" b="1" dirty="0" smtClean="0"/>
          </a:p>
          <a:p>
            <a:pPr marL="361950" indent="-361950">
              <a:lnSpc>
                <a:spcPct val="80000"/>
              </a:lnSpc>
              <a:spcBef>
                <a:spcPct val="40000"/>
              </a:spcBef>
              <a:buFont typeface="Wingdings" pitchFamily="2" charset="2"/>
              <a:buChar char="q"/>
              <a:defRPr/>
            </a:pPr>
            <a:r>
              <a:rPr lang="en-US" sz="1600" b="1" dirty="0" smtClean="0">
                <a:hlinkClick r:id="rId3" action="ppaction://hlinksldjump"/>
              </a:rPr>
              <a:t>HOME</a:t>
            </a:r>
            <a:r>
              <a:rPr lang="en-US" sz="1800" b="1" dirty="0" smtClean="0">
                <a:hlinkClick r:id="rId3" action="ppaction://hlinksldjump"/>
              </a:rPr>
              <a:t> </a:t>
            </a:r>
            <a:r>
              <a:rPr lang="en-US" sz="1800" b="1" dirty="0" smtClean="0"/>
              <a:t>,  </a:t>
            </a:r>
            <a:r>
              <a:rPr lang="en-US" sz="1800" b="1" dirty="0" err="1" smtClean="0"/>
              <a:t>Kelengkapan</a:t>
            </a:r>
            <a:r>
              <a:rPr lang="en-US" sz="1800" b="1" dirty="0" smtClean="0"/>
              <a:t> Data</a:t>
            </a:r>
          </a:p>
          <a:p>
            <a:pPr marL="609600" indent="-609600" algn="ctr">
              <a:lnSpc>
                <a:spcPct val="80000"/>
              </a:lnSpc>
              <a:spcBef>
                <a:spcPct val="40000"/>
              </a:spcBef>
              <a:buFont typeface="Arial" charset="0"/>
              <a:buNone/>
              <a:defRPr/>
            </a:pPr>
            <a:r>
              <a:rPr lang="en-US" sz="1800" b="1" dirty="0" err="1" smtClean="0"/>
              <a:t>Siklus</a:t>
            </a:r>
            <a:r>
              <a:rPr lang="en-US" sz="1800" b="1" dirty="0" smtClean="0"/>
              <a:t> </a:t>
            </a:r>
            <a:r>
              <a:rPr lang="en-US" sz="1800" dirty="0" smtClean="0"/>
              <a:t>:</a:t>
            </a:r>
          </a:p>
          <a:p>
            <a:pPr marL="361950" indent="-361950">
              <a:lnSpc>
                <a:spcPct val="80000"/>
              </a:lnSpc>
              <a:spcBef>
                <a:spcPct val="40000"/>
              </a:spcBef>
              <a:buClr>
                <a:srgbClr val="FF0000"/>
              </a:buClr>
              <a:buFont typeface="Arial" charset="0"/>
              <a:buAutoNum type="arabicPeriod"/>
              <a:defRPr/>
            </a:pPr>
            <a:r>
              <a:rPr lang="en-US" sz="1600" b="1" dirty="0" smtClean="0">
                <a:solidFill>
                  <a:srgbClr val="FF0066"/>
                </a:solidFill>
                <a:hlinkClick r:id="rId4" action="ppaction://hlinksldjump"/>
              </a:rPr>
              <a:t>REGISTRASI ULANG</a:t>
            </a:r>
            <a:r>
              <a:rPr lang="en-US" sz="1600" dirty="0" smtClean="0">
                <a:hlinkClick r:id="rId4" action="ppaction://hlinksldjump"/>
              </a:rPr>
              <a:t>- </a:t>
            </a:r>
            <a:r>
              <a:rPr lang="en-US" sz="1600" b="1" dirty="0" smtClean="0">
                <a:solidFill>
                  <a:srgbClr val="008000"/>
                </a:solidFill>
              </a:rPr>
              <a:t> / </a:t>
            </a:r>
            <a:r>
              <a:rPr lang="en-US" sz="1600" b="1" dirty="0" err="1" smtClean="0">
                <a:solidFill>
                  <a:srgbClr val="008000"/>
                </a:solidFill>
              </a:rPr>
              <a:t>Registrasi</a:t>
            </a:r>
            <a:r>
              <a:rPr lang="en-US" sz="1600" b="1" dirty="0" smtClean="0">
                <a:solidFill>
                  <a:srgbClr val="008000"/>
                </a:solidFill>
              </a:rPr>
              <a:t> </a:t>
            </a:r>
            <a:r>
              <a:rPr lang="en-US" sz="1600" b="1" dirty="0" err="1" smtClean="0">
                <a:solidFill>
                  <a:srgbClr val="008000"/>
                </a:solidFill>
              </a:rPr>
              <a:t>Mahasiswa</a:t>
            </a:r>
            <a:r>
              <a:rPr lang="en-US" sz="1600" b="1" dirty="0" smtClean="0">
                <a:solidFill>
                  <a:srgbClr val="008000"/>
                </a:solidFill>
              </a:rPr>
              <a:t> (RM)</a:t>
            </a:r>
            <a:r>
              <a:rPr lang="en-US" sz="1600" dirty="0" smtClean="0"/>
              <a:t>, </a:t>
            </a:r>
            <a:r>
              <a:rPr lang="en-US" sz="1600" dirty="0" err="1" smtClean="0"/>
              <a:t>Mendaftar</a:t>
            </a:r>
            <a:r>
              <a:rPr lang="en-US" sz="1600" dirty="0" smtClean="0"/>
              <a:t> </a:t>
            </a:r>
            <a:r>
              <a:rPr lang="en-US" sz="1600" b="1" dirty="0" smtClean="0">
                <a:solidFill>
                  <a:srgbClr val="008000"/>
                </a:solidFill>
              </a:rPr>
              <a:t>via web.</a:t>
            </a:r>
            <a:endParaRPr lang="en-US" sz="1600" b="1" dirty="0" smtClean="0"/>
          </a:p>
          <a:p>
            <a:pPr marL="631825" lvl="1" indent="-231775">
              <a:lnSpc>
                <a:spcPct val="80000"/>
              </a:lnSpc>
              <a:spcBef>
                <a:spcPct val="40000"/>
              </a:spcBef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sz="1200" dirty="0" err="1" smtClean="0"/>
              <a:t>Bagi</a:t>
            </a:r>
            <a:r>
              <a:rPr lang="en-US" sz="1200" dirty="0" smtClean="0"/>
              <a:t> </a:t>
            </a:r>
            <a:r>
              <a:rPr lang="en-US" sz="1200" dirty="0" err="1" smtClean="0"/>
              <a:t>yg</a:t>
            </a:r>
            <a:r>
              <a:rPr lang="en-US" sz="1200" dirty="0" smtClean="0"/>
              <a:t>  </a:t>
            </a:r>
            <a:r>
              <a:rPr lang="en-US" sz="1200" dirty="0" err="1" smtClean="0"/>
              <a:t>Registrasi</a:t>
            </a:r>
            <a:r>
              <a:rPr lang="en-US" sz="1200" dirty="0" smtClean="0"/>
              <a:t> </a:t>
            </a:r>
            <a:r>
              <a:rPr lang="en-US" sz="1200" b="1" dirty="0" err="1" smtClean="0"/>
              <a:t>Skripsi</a:t>
            </a:r>
            <a:r>
              <a:rPr lang="en-US" sz="1200" dirty="0" smtClean="0"/>
              <a:t>/ </a:t>
            </a:r>
            <a:r>
              <a:rPr lang="en-US" sz="1200" b="1" dirty="0" err="1" smtClean="0"/>
              <a:t>Cuti</a:t>
            </a:r>
            <a:r>
              <a:rPr lang="en-US" sz="1200" dirty="0" smtClean="0"/>
              <a:t>, </a:t>
            </a:r>
            <a:r>
              <a:rPr lang="en-US" sz="1200" dirty="0" err="1" smtClean="0"/>
              <a:t>mendaftarnya</a:t>
            </a:r>
            <a:r>
              <a:rPr lang="en-US" sz="1200" dirty="0" smtClean="0"/>
              <a:t> </a:t>
            </a:r>
            <a:r>
              <a:rPr lang="en-US" sz="1200" dirty="0" err="1" smtClean="0"/>
              <a:t>di</a:t>
            </a:r>
            <a:r>
              <a:rPr lang="en-US" sz="1200" dirty="0" smtClean="0"/>
              <a:t> </a:t>
            </a:r>
            <a:r>
              <a:rPr lang="en-US" sz="1200" dirty="0" err="1" smtClean="0"/>
              <a:t>loket</a:t>
            </a:r>
            <a:r>
              <a:rPr lang="en-US" sz="1200" dirty="0" smtClean="0"/>
              <a:t>  </a:t>
            </a:r>
            <a:r>
              <a:rPr lang="en-US" sz="1200" b="1" dirty="0" smtClean="0">
                <a:hlinkClick r:id="rId5" action="ppaction://hlinksldjump"/>
              </a:rPr>
              <a:t>Kantor BARA </a:t>
            </a:r>
            <a:r>
              <a:rPr lang="en-US" sz="1200" b="1" dirty="0" smtClean="0"/>
              <a:t> </a:t>
            </a:r>
            <a:r>
              <a:rPr lang="en-US" sz="1200" dirty="0" smtClean="0"/>
              <a:t>( </a:t>
            </a:r>
            <a:r>
              <a:rPr lang="en-US" sz="1200" b="1" i="1" dirty="0" err="1" smtClean="0"/>
              <a:t>mulai</a:t>
            </a:r>
            <a:r>
              <a:rPr lang="en-US" sz="1200" b="1" i="1" dirty="0" smtClean="0"/>
              <a:t>   2013/2014</a:t>
            </a:r>
            <a:r>
              <a:rPr lang="en-US" sz="1200" dirty="0" smtClean="0"/>
              <a:t>)</a:t>
            </a:r>
          </a:p>
          <a:p>
            <a:pPr marL="361950" indent="-361950">
              <a:lnSpc>
                <a:spcPct val="80000"/>
              </a:lnSpc>
              <a:spcBef>
                <a:spcPct val="40000"/>
              </a:spcBef>
              <a:buClr>
                <a:srgbClr val="FF0000"/>
              </a:buClr>
              <a:buFont typeface="Arial" charset="0"/>
              <a:buAutoNum type="arabicPeriod"/>
              <a:defRPr/>
            </a:pPr>
            <a:r>
              <a:rPr lang="en-US" sz="1600" dirty="0" err="1" smtClean="0">
                <a:hlinkClick r:id="rId6" action="ppaction://hlinksldjump"/>
              </a:rPr>
              <a:t>Lihat</a:t>
            </a:r>
            <a:r>
              <a:rPr lang="en-US" sz="1600" dirty="0" smtClean="0">
                <a:hlinkClick r:id="rId6" action="ppaction://hlinksldjump"/>
              </a:rPr>
              <a:t> </a:t>
            </a:r>
            <a:r>
              <a:rPr lang="en-US" sz="1600" b="1" dirty="0" smtClean="0">
                <a:solidFill>
                  <a:srgbClr val="FF0066"/>
                </a:solidFill>
                <a:hlinkClick r:id="rId6" action="ppaction://hlinksldjump"/>
              </a:rPr>
              <a:t>TAGIHAN </a:t>
            </a:r>
            <a:r>
              <a:rPr lang="en-US" sz="1600" dirty="0" smtClean="0"/>
              <a:t>yang </a:t>
            </a:r>
            <a:r>
              <a:rPr lang="en-US" sz="1600" dirty="0" err="1" smtClean="0"/>
              <a:t>terbentuk</a:t>
            </a:r>
            <a:r>
              <a:rPr lang="en-US" sz="1600" dirty="0" smtClean="0"/>
              <a:t>, </a:t>
            </a:r>
            <a:r>
              <a:rPr lang="en-US" sz="1600" b="1" dirty="0" smtClean="0"/>
              <a:t>Bayar</a:t>
            </a:r>
            <a:r>
              <a:rPr lang="en-US" sz="1600" dirty="0" smtClean="0"/>
              <a:t> </a:t>
            </a:r>
            <a:r>
              <a:rPr lang="en-US" sz="1600" b="1" dirty="0" err="1" smtClean="0"/>
              <a:t>kewajiban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Keuangan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di</a:t>
            </a:r>
            <a:r>
              <a:rPr lang="en-US" sz="1600" dirty="0" smtClean="0"/>
              <a:t> </a:t>
            </a:r>
            <a:r>
              <a:rPr lang="en-US" sz="1600" b="1" dirty="0" smtClean="0"/>
              <a:t>Bank</a:t>
            </a:r>
            <a:r>
              <a:rPr lang="en-US" sz="1600" dirty="0" smtClean="0"/>
              <a:t>-Online </a:t>
            </a:r>
            <a:r>
              <a:rPr lang="en-US" sz="1600" dirty="0" err="1" smtClean="0"/>
              <a:t>Realtime</a:t>
            </a:r>
            <a:r>
              <a:rPr lang="en-US" sz="1600" dirty="0" smtClean="0"/>
              <a:t> </a:t>
            </a:r>
            <a:r>
              <a:rPr lang="en-US" sz="1600" dirty="0" err="1" smtClean="0"/>
              <a:t>sesuai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Jml</a:t>
            </a:r>
            <a:r>
              <a:rPr lang="en-US" sz="1600" dirty="0" smtClean="0"/>
              <a:t>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ketentuan</a:t>
            </a:r>
            <a:r>
              <a:rPr lang="en-US" sz="1600" dirty="0" smtClean="0"/>
              <a:t> Batas </a:t>
            </a:r>
            <a:r>
              <a:rPr lang="en-US" sz="1600" dirty="0" err="1" smtClean="0"/>
              <a:t>waktu</a:t>
            </a:r>
            <a:r>
              <a:rPr lang="en-US" sz="1600" dirty="0" smtClean="0"/>
              <a:t>, </a:t>
            </a:r>
            <a:r>
              <a:rPr lang="en-US" sz="1600" dirty="0" err="1" smtClean="0"/>
              <a:t>setelah</a:t>
            </a:r>
            <a:r>
              <a:rPr lang="en-US" sz="1600" dirty="0" smtClean="0"/>
              <a:t> </a:t>
            </a:r>
            <a:r>
              <a:rPr lang="en-US" sz="1600" dirty="0" err="1" smtClean="0"/>
              <a:t>membayar</a:t>
            </a:r>
            <a:r>
              <a:rPr lang="en-US" sz="1600" dirty="0" smtClean="0"/>
              <a:t> </a:t>
            </a:r>
            <a:r>
              <a:rPr lang="en-US" sz="1600" dirty="0" err="1" smtClean="0"/>
              <a:t>lunas</a:t>
            </a:r>
            <a:r>
              <a:rPr lang="en-US" sz="1600" dirty="0" smtClean="0"/>
              <a:t> </a:t>
            </a:r>
            <a:r>
              <a:rPr lang="en-US" sz="1600" dirty="0" err="1" smtClean="0"/>
              <a:t>anda</a:t>
            </a:r>
            <a:r>
              <a:rPr lang="en-US" sz="1600" dirty="0" smtClean="0"/>
              <a:t> </a:t>
            </a:r>
            <a:r>
              <a:rPr lang="en-US" sz="1600" dirty="0" err="1" smtClean="0"/>
              <a:t>berstatus</a:t>
            </a:r>
            <a:r>
              <a:rPr lang="en-US" sz="1600" dirty="0" smtClean="0"/>
              <a:t> </a:t>
            </a:r>
            <a:r>
              <a:rPr lang="en-US" sz="1600" dirty="0" err="1" smtClean="0"/>
              <a:t>Mahasiswa</a:t>
            </a:r>
            <a:r>
              <a:rPr lang="en-US" sz="1600" dirty="0" smtClean="0"/>
              <a:t> </a:t>
            </a:r>
            <a:r>
              <a:rPr lang="en-US" sz="1600" dirty="0" err="1" smtClean="0"/>
              <a:t>Aktif</a:t>
            </a:r>
            <a:r>
              <a:rPr lang="en-US" sz="1600" dirty="0" smtClean="0"/>
              <a:t>.</a:t>
            </a:r>
          </a:p>
          <a:p>
            <a:pPr marL="762000" lvl="1" indent="-361950">
              <a:lnSpc>
                <a:spcPct val="80000"/>
              </a:lnSpc>
              <a:spcBef>
                <a:spcPct val="40000"/>
              </a:spcBef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sz="1200" b="1" dirty="0" err="1" smtClean="0">
                <a:solidFill>
                  <a:srgbClr val="FF0066"/>
                </a:solidFill>
                <a:hlinkClick r:id="rId7" action="ppaction://hlinksldjump"/>
              </a:rPr>
              <a:t>Perwalian</a:t>
            </a:r>
            <a:r>
              <a:rPr lang="en-US" sz="1200" dirty="0" smtClean="0"/>
              <a:t>, </a:t>
            </a:r>
            <a:r>
              <a:rPr lang="en-US" sz="1200" dirty="0" err="1" smtClean="0"/>
              <a:t>Merencanakan</a:t>
            </a:r>
            <a:r>
              <a:rPr lang="en-US" sz="1200" dirty="0" smtClean="0"/>
              <a:t> / </a:t>
            </a:r>
            <a:r>
              <a:rPr lang="en-US" sz="1200" dirty="0" err="1" smtClean="0"/>
              <a:t>menyusun</a:t>
            </a:r>
            <a:r>
              <a:rPr lang="en-US" sz="1200" dirty="0" smtClean="0"/>
              <a:t> </a:t>
            </a:r>
            <a:r>
              <a:rPr lang="en-US" sz="1200" dirty="0" err="1" smtClean="0"/>
              <a:t>pengambilan</a:t>
            </a:r>
            <a:r>
              <a:rPr lang="en-US" sz="1200" dirty="0" smtClean="0"/>
              <a:t> </a:t>
            </a:r>
            <a:r>
              <a:rPr lang="en-US" sz="1200" dirty="0" err="1" smtClean="0"/>
              <a:t>matakuliah</a:t>
            </a:r>
            <a:r>
              <a:rPr lang="en-US" sz="1200" dirty="0" smtClean="0"/>
              <a:t>  </a:t>
            </a:r>
            <a:r>
              <a:rPr lang="en-US" sz="1200" dirty="0" err="1" smtClean="0"/>
              <a:t>dengan</a:t>
            </a:r>
            <a:r>
              <a:rPr lang="en-US" sz="1200" dirty="0" smtClean="0"/>
              <a:t> </a:t>
            </a:r>
            <a:r>
              <a:rPr lang="en-US" sz="1200" dirty="0" err="1" smtClean="0"/>
              <a:t>mengisi</a:t>
            </a:r>
            <a:r>
              <a:rPr lang="en-US" sz="1200" dirty="0" smtClean="0"/>
              <a:t> </a:t>
            </a:r>
            <a:r>
              <a:rPr lang="en-US" sz="1200" b="1" dirty="0" err="1" smtClean="0"/>
              <a:t>Formulir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Registrasi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MataKuliah</a:t>
            </a:r>
            <a:r>
              <a:rPr lang="en-US" sz="1200" b="1" dirty="0" smtClean="0"/>
              <a:t> (RMK) </a:t>
            </a:r>
            <a:r>
              <a:rPr lang="en-US" sz="1200" dirty="0" err="1" smtClean="0"/>
              <a:t>yg</a:t>
            </a:r>
            <a:r>
              <a:rPr lang="en-US" sz="1200" dirty="0" smtClean="0"/>
              <a:t> </a:t>
            </a:r>
            <a:r>
              <a:rPr lang="en-US" sz="1200" dirty="0" err="1" smtClean="0"/>
              <a:t>dibimbing</a:t>
            </a:r>
            <a:r>
              <a:rPr lang="en-US" sz="1200" dirty="0" smtClean="0"/>
              <a:t> </a:t>
            </a:r>
            <a:r>
              <a:rPr lang="en-US" sz="1200" dirty="0" err="1" smtClean="0"/>
              <a:t>oleh</a:t>
            </a:r>
            <a:r>
              <a:rPr lang="en-US" sz="1200" dirty="0" smtClean="0"/>
              <a:t> WALI STUDI. </a:t>
            </a:r>
            <a:br>
              <a:rPr lang="en-US" sz="1200" dirty="0" smtClean="0"/>
            </a:br>
            <a:r>
              <a:rPr lang="en-US" sz="1200" dirty="0" err="1" smtClean="0"/>
              <a:t>Referensinya</a:t>
            </a:r>
            <a:r>
              <a:rPr lang="en-US" sz="1200" dirty="0" smtClean="0"/>
              <a:t> : </a:t>
            </a:r>
            <a:r>
              <a:rPr lang="en-US" sz="1200" dirty="0" err="1" smtClean="0"/>
              <a:t>Kurikulum</a:t>
            </a:r>
            <a:r>
              <a:rPr lang="en-US" sz="1200" dirty="0" smtClean="0"/>
              <a:t>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Jadwal</a:t>
            </a:r>
            <a:r>
              <a:rPr lang="en-US" sz="1200" dirty="0" smtClean="0"/>
              <a:t> </a:t>
            </a:r>
            <a:r>
              <a:rPr lang="en-US" sz="1200" dirty="0" err="1" smtClean="0"/>
              <a:t>yg</a:t>
            </a:r>
            <a:r>
              <a:rPr lang="en-US" sz="1200" dirty="0" smtClean="0"/>
              <a:t> </a:t>
            </a:r>
            <a:r>
              <a:rPr lang="en-US" sz="1200" dirty="0" err="1" smtClean="0"/>
              <a:t>disajikan</a:t>
            </a:r>
            <a:r>
              <a:rPr lang="en-US" sz="1200" dirty="0" smtClean="0"/>
              <a:t> </a:t>
            </a:r>
            <a:r>
              <a:rPr lang="en-US" sz="1200" dirty="0" err="1" smtClean="0"/>
              <a:t>oleh</a:t>
            </a:r>
            <a:r>
              <a:rPr lang="en-US" sz="1200" dirty="0" smtClean="0"/>
              <a:t> </a:t>
            </a:r>
            <a:r>
              <a:rPr lang="en-US" sz="1200" dirty="0" err="1" smtClean="0"/>
              <a:t>Fakultas</a:t>
            </a:r>
            <a:r>
              <a:rPr lang="en-US" sz="1200" dirty="0" smtClean="0"/>
              <a:t>/</a:t>
            </a:r>
            <a:r>
              <a:rPr lang="en-US" sz="1200" dirty="0" err="1" smtClean="0"/>
              <a:t>Jurusan</a:t>
            </a:r>
            <a:r>
              <a:rPr lang="en-US" sz="1200" dirty="0" smtClean="0"/>
              <a:t>/Program </a:t>
            </a:r>
            <a:r>
              <a:rPr lang="en-US" sz="1200" dirty="0" err="1" smtClean="0"/>
              <a:t>Studi</a:t>
            </a:r>
            <a:endParaRPr lang="en-US" sz="1200" dirty="0" smtClean="0"/>
          </a:p>
          <a:p>
            <a:pPr marL="361950" indent="-361950">
              <a:lnSpc>
                <a:spcPct val="80000"/>
              </a:lnSpc>
              <a:spcBef>
                <a:spcPct val="40000"/>
              </a:spcBef>
              <a:buClr>
                <a:srgbClr val="FF0000"/>
              </a:buClr>
              <a:buFont typeface="Arial" charset="0"/>
              <a:buAutoNum type="arabicPeriod"/>
              <a:defRPr/>
            </a:pPr>
            <a:r>
              <a:rPr lang="en-US" sz="1600" b="1" dirty="0" smtClean="0">
                <a:solidFill>
                  <a:srgbClr val="FF0066"/>
                </a:solidFill>
                <a:hlinkClick r:id="rId8" action="ppaction://hlinksldjump"/>
              </a:rPr>
              <a:t>REGISTRASI MATAKULIAH </a:t>
            </a:r>
            <a:r>
              <a:rPr lang="en-US" sz="1600" dirty="0" smtClean="0">
                <a:hlinkClick r:id="rId8" action="ppaction://hlinksldjump"/>
              </a:rPr>
              <a:t> </a:t>
            </a:r>
            <a:r>
              <a:rPr lang="en-US" sz="1600" dirty="0" smtClean="0"/>
              <a:t> / </a:t>
            </a:r>
            <a:r>
              <a:rPr lang="en-US" sz="1600" b="1" dirty="0" smtClean="0">
                <a:solidFill>
                  <a:srgbClr val="008000"/>
                </a:solidFill>
              </a:rPr>
              <a:t>RMK</a:t>
            </a:r>
            <a:r>
              <a:rPr lang="en-US" sz="1600" dirty="0" smtClean="0"/>
              <a:t>,  </a:t>
            </a:r>
            <a:r>
              <a:rPr lang="en-US" sz="1600" dirty="0" err="1" smtClean="0"/>
              <a:t>Pengambilan</a:t>
            </a:r>
            <a:r>
              <a:rPr lang="en-US" sz="1600" dirty="0" smtClean="0"/>
              <a:t> </a:t>
            </a:r>
            <a:r>
              <a:rPr lang="en-US" sz="1600" dirty="0" err="1" smtClean="0"/>
              <a:t>Matakuliah</a:t>
            </a:r>
            <a:r>
              <a:rPr lang="en-US" sz="1600" dirty="0" smtClean="0"/>
              <a:t>- </a:t>
            </a:r>
            <a:r>
              <a:rPr lang="en-US" sz="1600" b="1" dirty="0" smtClean="0">
                <a:solidFill>
                  <a:srgbClr val="008000"/>
                </a:solidFill>
              </a:rPr>
              <a:t>via Web</a:t>
            </a:r>
            <a:r>
              <a:rPr lang="en-US" sz="1600" dirty="0" smtClean="0"/>
              <a:t> </a:t>
            </a:r>
            <a:r>
              <a:rPr lang="en-US" sz="1600" dirty="0" err="1" smtClean="0"/>
              <a:t>sesuai</a:t>
            </a:r>
            <a:r>
              <a:rPr lang="en-US" sz="1600" dirty="0" smtClean="0"/>
              <a:t> </a:t>
            </a:r>
            <a:r>
              <a:rPr lang="en-US" sz="1600" dirty="0" err="1" smtClean="0"/>
              <a:t>Perwalian</a:t>
            </a:r>
            <a:r>
              <a:rPr lang="en-US" sz="1600" dirty="0" smtClean="0"/>
              <a:t>. </a:t>
            </a:r>
            <a:r>
              <a:rPr lang="en-US" sz="1600" dirty="0" err="1" smtClean="0"/>
              <a:t>Jadwal</a:t>
            </a:r>
            <a:r>
              <a:rPr lang="en-US" sz="1600" dirty="0" smtClean="0"/>
              <a:t> </a:t>
            </a:r>
            <a:r>
              <a:rPr lang="en-US" sz="1600" dirty="0" err="1" smtClean="0"/>
              <a:t>pelaksanaannya</a:t>
            </a:r>
            <a:r>
              <a:rPr lang="en-US" sz="1600" dirty="0" smtClean="0"/>
              <a:t> </a:t>
            </a:r>
            <a:r>
              <a:rPr lang="en-US" sz="1600" dirty="0" err="1" smtClean="0"/>
              <a:t>diatur</a:t>
            </a:r>
            <a:r>
              <a:rPr lang="en-US" sz="1600" dirty="0" smtClean="0"/>
              <a:t> </a:t>
            </a:r>
            <a:r>
              <a:rPr lang="en-US" sz="1600" dirty="0" err="1" smtClean="0"/>
              <a:t>oleh</a:t>
            </a:r>
            <a:r>
              <a:rPr lang="en-US" sz="1600" dirty="0" smtClean="0"/>
              <a:t> </a:t>
            </a:r>
            <a:r>
              <a:rPr lang="en-US" sz="1600" dirty="0" err="1" smtClean="0"/>
              <a:t>Bagian</a:t>
            </a:r>
            <a:r>
              <a:rPr lang="en-US" sz="1600" dirty="0" smtClean="0"/>
              <a:t> BARA.</a:t>
            </a:r>
          </a:p>
          <a:p>
            <a:pPr marL="361950" indent="-361950">
              <a:lnSpc>
                <a:spcPct val="80000"/>
              </a:lnSpc>
              <a:spcBef>
                <a:spcPct val="40000"/>
              </a:spcBef>
              <a:buClr>
                <a:srgbClr val="FF0000"/>
              </a:buClr>
              <a:buFont typeface="Arial" charset="0"/>
              <a:buAutoNum type="arabicPeriod"/>
              <a:defRPr/>
            </a:pPr>
            <a:r>
              <a:rPr lang="en-US" sz="1600" dirty="0" err="1" smtClean="0">
                <a:solidFill>
                  <a:srgbClr val="FF0066"/>
                </a:solidFill>
                <a:hlinkClick r:id="rId9" action="ppaction://hlinksldjump"/>
              </a:rPr>
              <a:t>Lihat</a:t>
            </a:r>
            <a:r>
              <a:rPr lang="en-US" sz="1600" dirty="0" smtClean="0">
                <a:solidFill>
                  <a:srgbClr val="FF0066"/>
                </a:solidFill>
                <a:hlinkClick r:id="rId9" action="ppaction://hlinksldjump"/>
              </a:rPr>
              <a:t> </a:t>
            </a:r>
            <a:r>
              <a:rPr lang="en-US" sz="1600" b="1" dirty="0" smtClean="0">
                <a:solidFill>
                  <a:srgbClr val="FF0066"/>
                </a:solidFill>
                <a:hlinkClick r:id="rId9" action="ppaction://hlinksldjump"/>
              </a:rPr>
              <a:t>KARTU STUDI</a:t>
            </a:r>
            <a:r>
              <a:rPr lang="en-US" sz="1600" dirty="0" smtClean="0"/>
              <a:t>, / </a:t>
            </a:r>
            <a:r>
              <a:rPr lang="en-US" sz="1600" dirty="0" err="1" smtClean="0"/>
              <a:t>Matakuliah</a:t>
            </a:r>
            <a:r>
              <a:rPr lang="en-US" sz="1600" dirty="0" smtClean="0"/>
              <a:t> </a:t>
            </a:r>
            <a:r>
              <a:rPr lang="en-US" sz="1600" dirty="0" err="1" smtClean="0"/>
              <a:t>yg</a:t>
            </a:r>
            <a:r>
              <a:rPr lang="en-US" sz="1600" dirty="0" smtClean="0"/>
              <a:t>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diambil</a:t>
            </a:r>
            <a:r>
              <a:rPr lang="en-US" sz="1600" dirty="0" smtClean="0"/>
              <a:t>, </a:t>
            </a:r>
            <a:r>
              <a:rPr lang="en-US" sz="1600" dirty="0" err="1" smtClean="0"/>
              <a:t>cek</a:t>
            </a:r>
            <a:r>
              <a:rPr lang="en-US" sz="1600" dirty="0" smtClean="0"/>
              <a:t> </a:t>
            </a:r>
            <a:r>
              <a:rPr lang="en-US" sz="1600" dirty="0" err="1" smtClean="0"/>
              <a:t>bila</a:t>
            </a:r>
            <a:r>
              <a:rPr lang="en-US" sz="1600" dirty="0" smtClean="0"/>
              <a:t> </a:t>
            </a:r>
            <a:r>
              <a:rPr lang="en-US" sz="1600" dirty="0" err="1" smtClean="0"/>
              <a:t>ada</a:t>
            </a:r>
            <a:r>
              <a:rPr lang="en-US" sz="1600" dirty="0" smtClean="0"/>
              <a:t> </a:t>
            </a:r>
            <a:r>
              <a:rPr lang="en-US" sz="1600" dirty="0" err="1" smtClean="0"/>
              <a:t>yg</a:t>
            </a:r>
            <a:r>
              <a:rPr lang="en-US" sz="1600" dirty="0" smtClean="0"/>
              <a:t> </a:t>
            </a:r>
            <a:r>
              <a:rPr lang="en-US" sz="1600" dirty="0" err="1" smtClean="0"/>
              <a:t>salah</a:t>
            </a:r>
            <a:r>
              <a:rPr lang="en-US" sz="1600" dirty="0" smtClean="0"/>
              <a:t> </a:t>
            </a:r>
            <a:r>
              <a:rPr lang="en-US" sz="1600" dirty="0" err="1" smtClean="0"/>
              <a:t>ambil</a:t>
            </a:r>
            <a:r>
              <a:rPr lang="en-US" sz="1600" dirty="0" smtClean="0"/>
              <a:t>  MKL </a:t>
            </a:r>
            <a:r>
              <a:rPr lang="en-US" sz="1600" b="1" i="1" dirty="0" err="1" smtClean="0">
                <a:solidFill>
                  <a:srgbClr val="008000"/>
                </a:solidFill>
              </a:rPr>
              <a:t>bisa</a:t>
            </a:r>
            <a:r>
              <a:rPr lang="en-US" sz="1600" b="1" i="1" dirty="0" smtClean="0">
                <a:solidFill>
                  <a:srgbClr val="008000"/>
                </a:solidFill>
              </a:rPr>
              <a:t> </a:t>
            </a:r>
            <a:r>
              <a:rPr lang="en-US" sz="1600" b="1" i="1" dirty="0" err="1" smtClean="0">
                <a:solidFill>
                  <a:srgbClr val="008000"/>
                </a:solidFill>
              </a:rPr>
              <a:t>dihapus</a:t>
            </a:r>
            <a:r>
              <a:rPr lang="en-US" sz="1600" dirty="0" smtClean="0"/>
              <a:t>,</a:t>
            </a:r>
          </a:p>
          <a:p>
            <a:pPr marL="762000" lvl="1" indent="-361950">
              <a:lnSpc>
                <a:spcPct val="80000"/>
              </a:lnSpc>
              <a:spcBef>
                <a:spcPct val="40000"/>
              </a:spcBef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sz="1200" b="1" dirty="0" err="1" smtClean="0">
                <a:hlinkClick r:id="rId10" action="ppaction://hlinksldjump"/>
              </a:rPr>
              <a:t>Cetak</a:t>
            </a:r>
            <a:r>
              <a:rPr lang="en-US" sz="1200" b="1" dirty="0" smtClean="0">
                <a:hlinkClick r:id="rId10" action="ppaction://hlinksldjump"/>
              </a:rPr>
              <a:t> </a:t>
            </a:r>
            <a:r>
              <a:rPr lang="en-US" sz="1200" b="1" dirty="0" err="1" smtClean="0">
                <a:hlinkClick r:id="rId10" action="ppaction://hlinksldjump"/>
              </a:rPr>
              <a:t>Jadwal</a:t>
            </a:r>
            <a:r>
              <a:rPr lang="en-US" sz="1200" b="1" dirty="0" smtClean="0">
                <a:hlinkClick r:id="rId10" action="ppaction://hlinksldjump"/>
              </a:rPr>
              <a:t> </a:t>
            </a:r>
            <a:r>
              <a:rPr lang="en-US" sz="1200" b="1" dirty="0" err="1" smtClean="0">
                <a:hlinkClick r:id="rId10" action="ppaction://hlinksldjump"/>
              </a:rPr>
              <a:t>Kuliah</a:t>
            </a:r>
            <a:r>
              <a:rPr lang="en-US" sz="1200" b="1" dirty="0" smtClean="0">
                <a:hlinkClick r:id="rId10" action="ppaction://hlinksldjump"/>
              </a:rPr>
              <a:t> </a:t>
            </a:r>
            <a:r>
              <a:rPr lang="en-US" sz="1200" dirty="0" smtClean="0">
                <a:hlinkClick r:id="rId10" action="ppaction://hlinksldjump"/>
              </a:rPr>
              <a:t>/ </a:t>
            </a:r>
            <a:r>
              <a:rPr lang="en-US" sz="1200" b="1" dirty="0" err="1" smtClean="0">
                <a:hlinkClick r:id="rId10" action="ppaction://hlinksldjump"/>
              </a:rPr>
              <a:t>K</a:t>
            </a:r>
            <a:r>
              <a:rPr lang="en-US" sz="1200" dirty="0" err="1" smtClean="0">
                <a:hlinkClick r:id="rId10" action="ppaction://hlinksldjump"/>
              </a:rPr>
              <a:t>artu</a:t>
            </a:r>
            <a:r>
              <a:rPr lang="en-US" sz="1200" dirty="0" smtClean="0">
                <a:hlinkClick r:id="rId10" action="ppaction://hlinksldjump"/>
              </a:rPr>
              <a:t> </a:t>
            </a:r>
            <a:r>
              <a:rPr lang="en-US" sz="1200" b="1" dirty="0" err="1" smtClean="0">
                <a:hlinkClick r:id="rId10" action="ppaction://hlinksldjump"/>
              </a:rPr>
              <a:t>S</a:t>
            </a:r>
            <a:r>
              <a:rPr lang="en-US" sz="1200" dirty="0" err="1" smtClean="0">
                <a:hlinkClick r:id="rId10" action="ppaction://hlinksldjump"/>
              </a:rPr>
              <a:t>tudi</a:t>
            </a:r>
            <a:r>
              <a:rPr lang="en-US" sz="1200" dirty="0" smtClean="0">
                <a:hlinkClick r:id="rId10" action="ppaction://hlinksldjump"/>
              </a:rPr>
              <a:t> </a:t>
            </a:r>
            <a:r>
              <a:rPr lang="en-US" sz="1200" b="1" dirty="0" err="1" smtClean="0">
                <a:hlinkClick r:id="rId10" action="ppaction://hlinksldjump"/>
              </a:rPr>
              <a:t>T</a:t>
            </a:r>
            <a:r>
              <a:rPr lang="en-US" sz="1200" dirty="0" err="1" smtClean="0">
                <a:hlinkClick r:id="rId10" action="ppaction://hlinksldjump"/>
              </a:rPr>
              <a:t>etap</a:t>
            </a:r>
            <a:r>
              <a:rPr lang="en-US" sz="1200" dirty="0" smtClean="0">
                <a:hlinkClick r:id="rId10" action="ppaction://hlinksldjump"/>
              </a:rPr>
              <a:t>) </a:t>
            </a:r>
            <a:r>
              <a:rPr lang="en-US" sz="1200" dirty="0" err="1" smtClean="0"/>
              <a:t>di</a:t>
            </a:r>
            <a:r>
              <a:rPr lang="en-US" sz="1200" dirty="0" smtClean="0"/>
              <a:t>  </a:t>
            </a:r>
            <a:r>
              <a:rPr lang="en-US" sz="1200" dirty="0" err="1" smtClean="0"/>
              <a:t>petugas</a:t>
            </a:r>
            <a:r>
              <a:rPr lang="en-US" sz="1200" dirty="0" smtClean="0"/>
              <a:t> BARA./ Lab. </a:t>
            </a:r>
            <a:r>
              <a:rPr lang="en-US" sz="1200" dirty="0" err="1" smtClean="0"/>
              <a:t>Komp</a:t>
            </a:r>
            <a:endParaRPr lang="en-US" sz="1200" dirty="0" smtClean="0"/>
          </a:p>
          <a:p>
            <a:pPr marL="361950" indent="-361950">
              <a:lnSpc>
                <a:spcPct val="80000"/>
              </a:lnSpc>
              <a:spcBef>
                <a:spcPct val="40000"/>
              </a:spcBef>
              <a:buClr>
                <a:srgbClr val="FF0000"/>
              </a:buClr>
              <a:buFont typeface="Arial" charset="0"/>
              <a:buAutoNum type="arabicPeriod"/>
              <a:defRPr/>
            </a:pPr>
            <a:r>
              <a:rPr lang="en-US" sz="1600" dirty="0" err="1" smtClean="0"/>
              <a:t>Kuliah</a:t>
            </a:r>
            <a:r>
              <a:rPr lang="en-US" sz="1600" dirty="0" smtClean="0"/>
              <a:t> </a:t>
            </a:r>
            <a:r>
              <a:rPr lang="en-US" sz="1600" dirty="0" err="1" smtClean="0"/>
              <a:t>berlangsung</a:t>
            </a:r>
            <a:r>
              <a:rPr lang="en-US" sz="1600" dirty="0" smtClean="0"/>
              <a:t>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sekitar</a:t>
            </a:r>
            <a:r>
              <a:rPr lang="en-US" sz="1600" dirty="0" smtClean="0"/>
              <a:t> </a:t>
            </a:r>
            <a:r>
              <a:rPr lang="en-US" sz="1600" dirty="0" err="1" smtClean="0"/>
              <a:t>waktu</a:t>
            </a:r>
            <a:r>
              <a:rPr lang="en-US" sz="1600" dirty="0" smtClean="0"/>
              <a:t> Tengah Semester </a:t>
            </a:r>
            <a:r>
              <a:rPr lang="en-US" sz="1600" b="1" dirty="0" err="1" smtClean="0">
                <a:solidFill>
                  <a:srgbClr val="008000"/>
                </a:solidFill>
              </a:rPr>
              <a:t>Cek</a:t>
            </a:r>
            <a:r>
              <a:rPr lang="en-US" sz="1600" b="1" dirty="0" smtClean="0">
                <a:solidFill>
                  <a:srgbClr val="008000"/>
                </a:solidFill>
              </a:rPr>
              <a:t> TAGIHAN- </a:t>
            </a:r>
            <a:r>
              <a:rPr lang="en-US" sz="1600" b="1" dirty="0" err="1" smtClean="0">
                <a:solidFill>
                  <a:srgbClr val="008000"/>
                </a:solidFill>
              </a:rPr>
              <a:t>di</a:t>
            </a:r>
            <a:r>
              <a:rPr lang="en-US" sz="1600" b="1" dirty="0" smtClean="0">
                <a:solidFill>
                  <a:srgbClr val="008000"/>
                </a:solidFill>
              </a:rPr>
              <a:t> Web</a:t>
            </a:r>
            <a:r>
              <a:rPr lang="en-US" sz="1600" dirty="0" smtClean="0"/>
              <a:t>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b="1" dirty="0" err="1" smtClean="0">
                <a:solidFill>
                  <a:srgbClr val="FF0066"/>
                </a:solidFill>
                <a:hlinkClick r:id="rId11" action="ppaction://hlinksldjump"/>
              </a:rPr>
              <a:t>Melihat</a:t>
            </a:r>
            <a:r>
              <a:rPr lang="en-US" sz="1600" b="1" dirty="0" smtClean="0">
                <a:solidFill>
                  <a:srgbClr val="FF0066"/>
                </a:solidFill>
                <a:hlinkClick r:id="rId11" action="ppaction://hlinksldjump"/>
              </a:rPr>
              <a:t> </a:t>
            </a:r>
            <a:r>
              <a:rPr lang="en-US" sz="1600" b="1" dirty="0" err="1" smtClean="0">
                <a:solidFill>
                  <a:srgbClr val="FF0066"/>
                </a:solidFill>
                <a:hlinkClick r:id="rId11" action="ppaction://hlinksldjump"/>
              </a:rPr>
              <a:t>Kewajiban</a:t>
            </a:r>
            <a:r>
              <a:rPr lang="en-US" sz="1600" b="1" dirty="0" smtClean="0">
                <a:solidFill>
                  <a:srgbClr val="FF0066"/>
                </a:solidFill>
                <a:hlinkClick r:id="rId11" action="ppaction://hlinksldjump"/>
              </a:rPr>
              <a:t> PELUNASAN</a:t>
            </a:r>
            <a:r>
              <a:rPr lang="en-US" sz="1600" dirty="0" smtClean="0">
                <a:hlinkClick r:id="rId11" action="ppaction://hlinksldjump"/>
              </a:rPr>
              <a:t> </a:t>
            </a:r>
            <a:r>
              <a:rPr lang="en-US" sz="1600" dirty="0" smtClean="0"/>
              <a:t> Bayar </a:t>
            </a:r>
            <a:r>
              <a:rPr lang="en-US" sz="1600" dirty="0" err="1" smtClean="0"/>
              <a:t>di</a:t>
            </a:r>
            <a:r>
              <a:rPr lang="en-US" sz="1600" dirty="0" smtClean="0"/>
              <a:t> Bank-Online Real time </a:t>
            </a:r>
            <a:r>
              <a:rPr lang="en-US" sz="1600" dirty="0" err="1" smtClean="0"/>
              <a:t>sesuai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Jumlah</a:t>
            </a:r>
            <a:r>
              <a:rPr lang="en-US" sz="1600" dirty="0" smtClean="0"/>
              <a:t>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perhatikan</a:t>
            </a:r>
            <a:r>
              <a:rPr lang="en-US" sz="1600" dirty="0" smtClean="0"/>
              <a:t> Batas </a:t>
            </a:r>
            <a:r>
              <a:rPr lang="en-US" sz="1600" dirty="0" err="1" smtClean="0"/>
              <a:t>Waktu</a:t>
            </a:r>
            <a:r>
              <a:rPr lang="en-US" sz="1600" dirty="0" smtClean="0"/>
              <a:t>.</a:t>
            </a:r>
          </a:p>
          <a:p>
            <a:pPr marL="361950" indent="-361950">
              <a:lnSpc>
                <a:spcPct val="80000"/>
              </a:lnSpc>
              <a:spcBef>
                <a:spcPct val="40000"/>
              </a:spcBef>
              <a:buClr>
                <a:srgbClr val="FF0000"/>
              </a:buClr>
              <a:buFont typeface="Arial" charset="0"/>
              <a:buAutoNum type="arabicPeriod"/>
              <a:defRPr/>
            </a:pPr>
            <a:r>
              <a:rPr lang="en-US" sz="1600" dirty="0" err="1" smtClean="0"/>
              <a:t>Akhir</a:t>
            </a:r>
            <a:r>
              <a:rPr lang="en-US" sz="1600" dirty="0" smtClean="0"/>
              <a:t> Semester, </a:t>
            </a:r>
            <a:r>
              <a:rPr lang="en-US" sz="1600" dirty="0" err="1" smtClean="0"/>
              <a:t>cek</a:t>
            </a:r>
            <a:r>
              <a:rPr lang="en-US" sz="1600" dirty="0" smtClean="0"/>
              <a:t> </a:t>
            </a:r>
            <a:r>
              <a:rPr lang="en-US" sz="1600" dirty="0" err="1" smtClean="0"/>
              <a:t>nilai</a:t>
            </a:r>
            <a:r>
              <a:rPr lang="en-US" sz="1600" dirty="0" smtClean="0"/>
              <a:t> </a:t>
            </a:r>
            <a:r>
              <a:rPr lang="en-US" sz="1600" b="1" dirty="0" smtClean="0">
                <a:hlinkClick r:id="rId12" action="ppaction://hlinksldjump"/>
              </a:rPr>
              <a:t>HASIL STUDI</a:t>
            </a:r>
            <a:r>
              <a:rPr lang="en-US" sz="1600" dirty="0" smtClean="0"/>
              <a:t>,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b="1" dirty="0" smtClean="0">
                <a:solidFill>
                  <a:srgbClr val="FF0066"/>
                </a:solidFill>
                <a:hlinkClick r:id="rId13" action="ppaction://hlinksldjump"/>
              </a:rPr>
              <a:t>TRANSKRIP</a:t>
            </a:r>
            <a:r>
              <a:rPr lang="en-US" sz="1600" dirty="0" smtClean="0"/>
              <a:t> </a:t>
            </a:r>
            <a:r>
              <a:rPr lang="en-US" sz="1600" dirty="0" err="1" smtClean="0"/>
              <a:t>Nilai</a:t>
            </a:r>
            <a:r>
              <a:rPr lang="en-US" sz="1600" dirty="0" smtClean="0"/>
              <a:t>- </a:t>
            </a:r>
            <a:r>
              <a:rPr lang="en-US" sz="1600" b="1" dirty="0" smtClean="0">
                <a:solidFill>
                  <a:srgbClr val="008000"/>
                </a:solidFill>
              </a:rPr>
              <a:t>via Web</a:t>
            </a:r>
            <a:r>
              <a:rPr lang="en-US" sz="1600" dirty="0" smtClean="0"/>
              <a:t>.</a:t>
            </a:r>
          </a:p>
          <a:p>
            <a:pPr marL="361950" indent="-361950">
              <a:lnSpc>
                <a:spcPct val="80000"/>
              </a:lnSpc>
              <a:spcBef>
                <a:spcPct val="40000"/>
              </a:spcBef>
              <a:buClr>
                <a:srgbClr val="FF0000"/>
              </a:buClr>
              <a:buFont typeface="Arial" charset="0"/>
              <a:buAutoNum type="arabicPeriod"/>
              <a:defRPr/>
            </a:pPr>
            <a:r>
              <a:rPr lang="en-US" sz="1600" b="1" dirty="0" smtClean="0">
                <a:solidFill>
                  <a:srgbClr val="008000"/>
                </a:solidFill>
              </a:rPr>
              <a:t>KULIAH SELESAI</a:t>
            </a:r>
            <a:r>
              <a:rPr lang="en-US" sz="1600" dirty="0" smtClean="0"/>
              <a:t>, </a:t>
            </a:r>
            <a:r>
              <a:rPr lang="en-US" sz="1600" dirty="0" err="1" smtClean="0"/>
              <a:t>awal</a:t>
            </a:r>
            <a:r>
              <a:rPr lang="en-US" sz="1600" dirty="0" smtClean="0"/>
              <a:t> semester </a:t>
            </a:r>
            <a:r>
              <a:rPr lang="en-US" sz="1600" dirty="0" err="1" smtClean="0"/>
              <a:t>baru</a:t>
            </a:r>
            <a:r>
              <a:rPr lang="en-US" sz="1600" dirty="0" smtClean="0"/>
              <a:t>, </a:t>
            </a:r>
            <a:r>
              <a:rPr lang="en-US" sz="1600" b="1" dirty="0" err="1" smtClean="0">
                <a:solidFill>
                  <a:srgbClr val="FF0066"/>
                </a:solidFill>
                <a:hlinkClick r:id="rId14" action="ppaction://hlinksldjump"/>
              </a:rPr>
              <a:t>Proses</a:t>
            </a:r>
            <a:r>
              <a:rPr lang="en-US" sz="1600" b="1" dirty="0" smtClean="0">
                <a:solidFill>
                  <a:srgbClr val="FF0066"/>
                </a:solidFill>
                <a:hlinkClick r:id="rId14" action="ppaction://hlinksldjump"/>
              </a:rPr>
              <a:t> </a:t>
            </a:r>
            <a:r>
              <a:rPr lang="en-US" sz="1600" b="1" dirty="0" err="1" smtClean="0">
                <a:solidFill>
                  <a:srgbClr val="FF0066"/>
                </a:solidFill>
                <a:hlinkClick r:id="rId14" action="ppaction://hlinksldjump"/>
              </a:rPr>
              <a:t>kembali</a:t>
            </a:r>
            <a:r>
              <a:rPr lang="en-US" sz="1600" b="1" dirty="0" smtClean="0">
                <a:solidFill>
                  <a:srgbClr val="FF0066"/>
                </a:solidFill>
                <a:hlinkClick r:id="rId14" action="ppaction://hlinksldjump"/>
              </a:rPr>
              <a:t> </a:t>
            </a:r>
            <a:r>
              <a:rPr lang="en-US" sz="1600" b="1" dirty="0" err="1" smtClean="0">
                <a:solidFill>
                  <a:srgbClr val="FF0066"/>
                </a:solidFill>
                <a:hlinkClick r:id="rId14" action="ppaction://hlinksldjump"/>
              </a:rPr>
              <a:t>ke</a:t>
            </a:r>
            <a:r>
              <a:rPr lang="en-US" sz="1600" b="1" dirty="0" smtClean="0">
                <a:solidFill>
                  <a:srgbClr val="FF0066"/>
                </a:solidFill>
                <a:hlinkClick r:id="rId14" action="ppaction://hlinksldjump"/>
              </a:rPr>
              <a:t> Point 1</a:t>
            </a:r>
            <a:r>
              <a:rPr lang="en-US" sz="1600" dirty="0" smtClean="0"/>
              <a:t>.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81000" y="1524000"/>
            <a:ext cx="1905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70933" y="1515534"/>
            <a:ext cx="2000250" cy="503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ction Button: Home 5">
            <a:hlinkClick r:id="rId17" action="ppaction://hlinksldjump" highlightClick="1"/>
          </p:cNvPr>
          <p:cNvSpPr/>
          <p:nvPr/>
        </p:nvSpPr>
        <p:spPr>
          <a:xfrm>
            <a:off x="8153400" y="6400800"/>
            <a:ext cx="762000" cy="457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 anchorCtr="0"/>
          <a:lstStyle/>
          <a:p>
            <a:pPr algn="ctr">
              <a:defRPr/>
            </a:pPr>
            <a:r>
              <a:rPr lang="en-US" sz="1200" dirty="0" err="1" smtClean="0"/>
              <a:t>Kuliah</a:t>
            </a:r>
            <a:r>
              <a:rPr lang="en-US" sz="1200" dirty="0" smtClean="0"/>
              <a:t>?</a:t>
            </a:r>
            <a:endParaRPr lang="en-US" sz="1200" dirty="0"/>
          </a:p>
        </p:txBody>
      </p:sp>
    </p:spTree>
  </p:cSld>
  <p:clrMapOvr>
    <a:masterClrMapping/>
  </p:clrMapOvr>
  <p:transition spd="med">
    <p:cover dir="l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31838"/>
          </a:xfrm>
        </p:spPr>
        <p:txBody>
          <a:bodyPr/>
          <a:lstStyle/>
          <a:p>
            <a:r>
              <a:rPr lang="en-US" sz="4000" smtClean="0"/>
              <a:t>Login  &amp; Password  SIASAT</a:t>
            </a:r>
          </a:p>
        </p:txBody>
      </p:sp>
      <p:pic>
        <p:nvPicPr>
          <p:cNvPr id="512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838200"/>
            <a:ext cx="8105775" cy="5562600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 rot="5400000">
            <a:off x="3314700" y="39243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0800000" flipV="1">
            <a:off x="3352800" y="4343400"/>
            <a:ext cx="1066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43400" y="4119563"/>
            <a:ext cx="4572000" cy="23083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cs typeface="Arial" charset="0"/>
              </a:rPr>
              <a:t>Password :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cs typeface="Arial" charset="0"/>
              </a:rPr>
              <a:t>Sementara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Password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tgl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charset="0"/>
              </a:rPr>
              <a:t>Lahir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 “ </a:t>
            </a:r>
            <a:r>
              <a:rPr lang="en-US" b="1" dirty="0" err="1">
                <a:solidFill>
                  <a:srgbClr val="0000FF"/>
                </a:solidFill>
                <a:cs typeface="Arial" charset="0"/>
              </a:rPr>
              <a:t>dd</a:t>
            </a:r>
            <a:r>
              <a:rPr lang="en-US" b="1" dirty="0" err="1">
                <a:solidFill>
                  <a:srgbClr val="000000"/>
                </a:solidFill>
                <a:cs typeface="Arial" charset="0"/>
              </a:rPr>
              <a:t>mm</a:t>
            </a:r>
            <a:r>
              <a:rPr lang="en-US" b="1" dirty="0" err="1">
                <a:solidFill>
                  <a:srgbClr val="FF0000"/>
                </a:solidFill>
                <a:cs typeface="Arial" charset="0"/>
              </a:rPr>
              <a:t>yyyy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 “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cs typeface="Arial" charset="0"/>
              </a:rPr>
              <a:t>Bisa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cs typeface="Arial" charset="0"/>
              </a:rPr>
              <a:t>diganti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charset="0"/>
              </a:rPr>
              <a:t>sendiri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nantinya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.</a:t>
            </a:r>
            <a:endParaRPr lang="en-US" dirty="0">
              <a:solidFill>
                <a:srgbClr val="FF0000"/>
              </a:solidFill>
              <a:cs typeface="Arial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cs typeface="Arial" charset="0"/>
              </a:rPr>
              <a:t>Hanya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charset="0"/>
              </a:rPr>
              <a:t>dalam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charset="0"/>
              </a:rPr>
              <a:t>bentuk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>
                <a:solidFill>
                  <a:srgbClr val="FF0000"/>
                </a:solidFill>
                <a:cs typeface="Arial" charset="0"/>
              </a:rPr>
              <a:t>ANGKA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   Password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ini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juga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charset="0"/>
              </a:rPr>
              <a:t>digunakan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charset="0"/>
              </a:rPr>
              <a:t>untuk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akses</a:t>
            </a:r>
            <a:endParaRPr lang="en-US" dirty="0">
              <a:solidFill>
                <a:srgbClr val="000000"/>
              </a:solidFill>
              <a:cs typeface="Arial" charset="0"/>
            </a:endParaRP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  <a:cs typeface="Arial" charset="0"/>
              </a:rPr>
              <a:t>    </a:t>
            </a:r>
            <a:r>
              <a:rPr lang="id-ID" dirty="0" smtClean="0">
                <a:solidFill>
                  <a:srgbClr val="000000"/>
                </a:solidFill>
                <a:cs typeface="Arial" charset="0"/>
              </a:rPr>
              <a:t>(</a:t>
            </a:r>
            <a:r>
              <a:rPr lang="en-US" u="sng" dirty="0" smtClean="0">
                <a:solidFill>
                  <a:srgbClr val="0000FF"/>
                </a:solidFill>
                <a:cs typeface="Arial" charset="0"/>
              </a:rPr>
              <a:t>U</a:t>
            </a:r>
            <a:r>
              <a:rPr lang="id-ID" dirty="0" smtClean="0">
                <a:solidFill>
                  <a:srgbClr val="000000"/>
                </a:solidFill>
                <a:cs typeface="Arial" charset="0"/>
                <a:hlinkClick r:id="rId3"/>
              </a:rPr>
              <a:t>ksw</a:t>
            </a:r>
            <a:r>
              <a:rPr lang="en-US" dirty="0" smtClean="0">
                <a:solidFill>
                  <a:srgbClr val="000000"/>
                </a:solidFill>
                <a:cs typeface="Arial" charset="0"/>
                <a:hlinkClick r:id="rId3"/>
              </a:rPr>
              <a:t>S</a:t>
            </a:r>
            <a:r>
              <a:rPr lang="id-ID" dirty="0" smtClean="0">
                <a:solidFill>
                  <a:srgbClr val="000000"/>
                </a:solidFill>
                <a:cs typeface="Arial" charset="0"/>
                <a:hlinkClick r:id="rId3"/>
              </a:rPr>
              <a:t>tudent</a:t>
            </a:r>
            <a:r>
              <a:rPr lang="en-US" dirty="0" smtClean="0">
                <a:solidFill>
                  <a:srgbClr val="000000"/>
                </a:solidFill>
                <a:cs typeface="Arial" charset="0"/>
                <a:hlinkClick r:id="rId3"/>
              </a:rPr>
              <a:t>I</a:t>
            </a:r>
            <a:r>
              <a:rPr lang="id-ID" dirty="0" smtClean="0">
                <a:solidFill>
                  <a:srgbClr val="000000"/>
                </a:solidFill>
                <a:cs typeface="Arial" charset="0"/>
                <a:hlinkClick r:id="rId3"/>
              </a:rPr>
              <a:t>nfo</a:t>
            </a:r>
            <a:r>
              <a:rPr lang="id-ID" dirty="0">
                <a:solidFill>
                  <a:srgbClr val="000000"/>
                </a:solidFill>
                <a:cs typeface="Arial" charset="0"/>
              </a:rPr>
              <a:t>)</a:t>
            </a:r>
            <a:endParaRPr lang="en-US" dirty="0">
              <a:solidFill>
                <a:srgbClr val="000000"/>
              </a:solidFill>
              <a:cs typeface="Arial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Bila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cs typeface="Arial" charset="0"/>
              </a:rPr>
              <a:t>Lupa</a:t>
            </a:r>
            <a:r>
              <a:rPr lang="en-US" dirty="0" smtClean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dirty="0">
                <a:solidFill>
                  <a:srgbClr val="FF0000"/>
                </a:solidFill>
                <a:cs typeface="Arial" charset="0"/>
              </a:rPr>
              <a:t>Password 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cs typeface="Arial" charset="0"/>
              </a:rPr>
              <a:t>Bawa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 SKR / KTM 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cs typeface="Arial" charset="0"/>
              </a:rPr>
              <a:t>tanya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charset="0"/>
              </a:rPr>
              <a:t>ke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charset="0"/>
              </a:rPr>
              <a:t>petugas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charset="0"/>
              </a:rPr>
              <a:t>bagian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 BARA </a:t>
            </a:r>
            <a:r>
              <a:rPr lang="en-US" dirty="0" err="1">
                <a:solidFill>
                  <a:srgbClr val="000000"/>
                </a:solidFill>
                <a:cs typeface="Arial" charset="0"/>
              </a:rPr>
              <a:t>di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 GAP.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>
            <a:off x="2743200" y="5105400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8229600" y="34290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610600" y="2819400"/>
            <a:ext cx="3048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1400" y="3505200"/>
            <a:ext cx="2819400" cy="3698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b="1" dirty="0" err="1">
                <a:solidFill>
                  <a:srgbClr val="0000FF"/>
                </a:solidFill>
              </a:rPr>
              <a:t>N</a:t>
            </a:r>
            <a:r>
              <a:rPr lang="en-US" b="1" dirty="0" err="1"/>
              <a:t>omor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0000FF"/>
                </a:solidFill>
              </a:rPr>
              <a:t>I</a:t>
            </a:r>
            <a:r>
              <a:rPr lang="en-US" b="1" dirty="0" err="1"/>
              <a:t>nduk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0000FF"/>
                </a:solidFill>
              </a:rPr>
              <a:t>M</a:t>
            </a:r>
            <a:r>
              <a:rPr lang="en-US" b="1" dirty="0" err="1"/>
              <a:t>ahasiswa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3276600" y="4800600"/>
            <a:ext cx="2286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!</a:t>
            </a:r>
          </a:p>
        </p:txBody>
      </p:sp>
      <p:pic>
        <p:nvPicPr>
          <p:cNvPr id="5132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898650"/>
            <a:ext cx="41910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Action Button: Home 12">
            <a:hlinkClick r:id="rId5" action="ppaction://hlinksldjump" highlightClick="1"/>
          </p:cNvPr>
          <p:cNvSpPr/>
          <p:nvPr/>
        </p:nvSpPr>
        <p:spPr>
          <a:xfrm>
            <a:off x="8305800" y="6172200"/>
            <a:ext cx="609600" cy="457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 anchorCtr="0"/>
          <a:lstStyle/>
          <a:p>
            <a:pPr algn="ctr">
              <a:defRPr/>
            </a:pPr>
            <a:r>
              <a:rPr lang="en-US" sz="1200" dirty="0" err="1" smtClean="0"/>
              <a:t>Siklus</a:t>
            </a:r>
            <a:endParaRPr lang="en-US" sz="1200" dirty="0"/>
          </a:p>
        </p:txBody>
      </p:sp>
      <p:sp>
        <p:nvSpPr>
          <p:cNvPr id="14" name="WordArt 20"/>
          <p:cNvSpPr>
            <a:spLocks noChangeArrowheads="1" noChangeShapeType="1" noTextEdit="1"/>
          </p:cNvSpPr>
          <p:nvPr/>
        </p:nvSpPr>
        <p:spPr bwMode="auto">
          <a:xfrm>
            <a:off x="3886200" y="4572000"/>
            <a:ext cx="152400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66FF"/>
                </a:solidFill>
                <a:latin typeface="Arial Black"/>
              </a:rPr>
              <a:t>2</a:t>
            </a:r>
          </a:p>
        </p:txBody>
      </p:sp>
      <p:sp>
        <p:nvSpPr>
          <p:cNvPr id="17" name="WordArt 22"/>
          <p:cNvSpPr>
            <a:spLocks noChangeArrowheads="1" noChangeShapeType="1" noTextEdit="1"/>
          </p:cNvSpPr>
          <p:nvPr/>
        </p:nvSpPr>
        <p:spPr bwMode="auto">
          <a:xfrm>
            <a:off x="3124200" y="4953000"/>
            <a:ext cx="152400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66FF"/>
                </a:solidFill>
                <a:latin typeface="Arial Black"/>
              </a:rPr>
              <a:t>3</a:t>
            </a:r>
          </a:p>
        </p:txBody>
      </p:sp>
      <p:sp>
        <p:nvSpPr>
          <p:cNvPr id="18" name="WordArt 20"/>
          <p:cNvSpPr>
            <a:spLocks noChangeArrowheads="1" noChangeShapeType="1" noTextEdit="1"/>
          </p:cNvSpPr>
          <p:nvPr/>
        </p:nvSpPr>
        <p:spPr bwMode="auto">
          <a:xfrm>
            <a:off x="3581400" y="4038600"/>
            <a:ext cx="152400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66FF"/>
                </a:solidFill>
                <a:latin typeface="Arial Black"/>
              </a:rPr>
              <a:t>1</a:t>
            </a:r>
          </a:p>
        </p:txBody>
      </p:sp>
    </p:spTree>
  </p:cSld>
  <p:clrMapOvr>
    <a:masterClrMapping/>
  </p:clrMapOvr>
  <p:transition spd="med">
    <p:cover dir="l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z="1800" dirty="0" err="1" smtClean="0"/>
              <a:t>Contoh</a:t>
            </a:r>
            <a:r>
              <a:rPr lang="en-US" sz="1800" dirty="0" smtClean="0"/>
              <a:t> :</a:t>
            </a:r>
            <a:r>
              <a:rPr lang="en-US" dirty="0" smtClean="0"/>
              <a:t> </a:t>
            </a:r>
            <a:r>
              <a:rPr lang="en-US" dirty="0" err="1" smtClean="0"/>
              <a:t>Melengkapi</a:t>
            </a:r>
            <a:r>
              <a:rPr lang="en-US" dirty="0" smtClean="0"/>
              <a:t> DATA</a:t>
            </a:r>
          </a:p>
        </p:txBody>
      </p:sp>
      <p:pic>
        <p:nvPicPr>
          <p:cNvPr id="614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8153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own Arrow 5"/>
          <p:cNvSpPr>
            <a:spLocks noChangeArrowheads="1"/>
          </p:cNvSpPr>
          <p:nvPr/>
        </p:nvSpPr>
        <p:spPr bwMode="auto">
          <a:xfrm rot="8483297">
            <a:off x="5486400" y="3159125"/>
            <a:ext cx="228600" cy="325438"/>
          </a:xfrm>
          <a:prstGeom prst="downArrow">
            <a:avLst>
              <a:gd name="adj1" fmla="val 50000"/>
              <a:gd name="adj2" fmla="val 49882"/>
            </a:avLst>
          </a:prstGeom>
          <a:solidFill>
            <a:srgbClr val="8EB4E3"/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8" name="Down Arrow 7"/>
          <p:cNvSpPr>
            <a:spLocks noChangeArrowheads="1"/>
          </p:cNvSpPr>
          <p:nvPr/>
        </p:nvSpPr>
        <p:spPr bwMode="auto">
          <a:xfrm rot="8483297">
            <a:off x="4876800" y="3921125"/>
            <a:ext cx="228600" cy="325438"/>
          </a:xfrm>
          <a:prstGeom prst="downArrow">
            <a:avLst>
              <a:gd name="adj1" fmla="val 50000"/>
              <a:gd name="adj2" fmla="val 49882"/>
            </a:avLst>
          </a:prstGeom>
          <a:solidFill>
            <a:srgbClr val="8EB4E3"/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91000" y="3471333"/>
            <a:ext cx="35052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6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702010007@student.uksw.edu</a:t>
            </a:r>
          </a:p>
        </p:txBody>
      </p:sp>
      <p:sp>
        <p:nvSpPr>
          <p:cNvPr id="7" name="Down Arrow 6"/>
          <p:cNvSpPr>
            <a:spLocks noChangeArrowheads="1"/>
          </p:cNvSpPr>
          <p:nvPr/>
        </p:nvSpPr>
        <p:spPr bwMode="auto">
          <a:xfrm rot="8483297">
            <a:off x="7467600" y="3617913"/>
            <a:ext cx="228600" cy="325437"/>
          </a:xfrm>
          <a:prstGeom prst="downArrow">
            <a:avLst>
              <a:gd name="adj1" fmla="val 50000"/>
              <a:gd name="adj2" fmla="val 49882"/>
            </a:avLst>
          </a:prstGeom>
          <a:solidFill>
            <a:srgbClr val="8EB4E3"/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11" name="Action Button: Home 10">
            <a:hlinkClick r:id="rId3" action="ppaction://hlinksldjump" highlightClick="1"/>
          </p:cNvPr>
          <p:cNvSpPr/>
          <p:nvPr/>
        </p:nvSpPr>
        <p:spPr>
          <a:xfrm>
            <a:off x="8153400" y="6172200"/>
            <a:ext cx="609600" cy="457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 anchorCtr="0"/>
          <a:lstStyle/>
          <a:p>
            <a:pPr algn="ctr">
              <a:defRPr/>
            </a:pPr>
            <a:r>
              <a:rPr lang="en-US" sz="1200" dirty="0" err="1" smtClean="0"/>
              <a:t>Siklus</a:t>
            </a:r>
            <a:endParaRPr lang="en-US" sz="1200" dirty="0"/>
          </a:p>
        </p:txBody>
      </p:sp>
      <p:sp>
        <p:nvSpPr>
          <p:cNvPr id="12" name="WordArt 20"/>
          <p:cNvSpPr>
            <a:spLocks noChangeArrowheads="1" noChangeShapeType="1" noTextEdit="1"/>
          </p:cNvSpPr>
          <p:nvPr/>
        </p:nvSpPr>
        <p:spPr bwMode="auto">
          <a:xfrm>
            <a:off x="7772400" y="3581400"/>
            <a:ext cx="152400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66FF"/>
                </a:solidFill>
                <a:latin typeface="Arial Black"/>
              </a:rPr>
              <a:t>2</a:t>
            </a:r>
          </a:p>
        </p:txBody>
      </p:sp>
      <p:sp>
        <p:nvSpPr>
          <p:cNvPr id="13" name="WordArt 22"/>
          <p:cNvSpPr>
            <a:spLocks noChangeArrowheads="1" noChangeShapeType="1" noTextEdit="1"/>
          </p:cNvSpPr>
          <p:nvPr/>
        </p:nvSpPr>
        <p:spPr bwMode="auto">
          <a:xfrm>
            <a:off x="5181600" y="3886200"/>
            <a:ext cx="152400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66FF"/>
                </a:solidFill>
                <a:latin typeface="Arial Black"/>
              </a:rPr>
              <a:t>3</a:t>
            </a:r>
          </a:p>
        </p:txBody>
      </p:sp>
      <p:sp>
        <p:nvSpPr>
          <p:cNvPr id="14" name="WordArt 20"/>
          <p:cNvSpPr>
            <a:spLocks noChangeArrowheads="1" noChangeShapeType="1" noTextEdit="1"/>
          </p:cNvSpPr>
          <p:nvPr/>
        </p:nvSpPr>
        <p:spPr bwMode="auto">
          <a:xfrm>
            <a:off x="5844822" y="3079044"/>
            <a:ext cx="152400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66FF"/>
                </a:solidFill>
                <a:latin typeface="Arial Black"/>
              </a:rPr>
              <a:t>1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676400"/>
            <a:ext cx="251460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457200" y="1676400"/>
            <a:ext cx="1524000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spd="med">
    <p:cover dir="l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57200"/>
            <a:ext cx="8458200" cy="6276975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6172200" cy="868362"/>
          </a:xfrm>
        </p:spPr>
        <p:txBody>
          <a:bodyPr/>
          <a:lstStyle/>
          <a:p>
            <a:r>
              <a:rPr lang="en-US" sz="3200" dirty="0" err="1" smtClean="0"/>
              <a:t>Contoh</a:t>
            </a:r>
            <a:r>
              <a:rPr lang="en-US" sz="3200" dirty="0" smtClean="0"/>
              <a:t> </a:t>
            </a:r>
            <a:r>
              <a:rPr lang="en-US" dirty="0" smtClean="0"/>
              <a:t>REGISTRASI ULANG</a:t>
            </a:r>
          </a:p>
        </p:txBody>
      </p:sp>
      <p:sp>
        <p:nvSpPr>
          <p:cNvPr id="19" name="Down Arrow 18"/>
          <p:cNvSpPr>
            <a:spLocks noChangeArrowheads="1"/>
          </p:cNvSpPr>
          <p:nvPr/>
        </p:nvSpPr>
        <p:spPr bwMode="auto">
          <a:xfrm rot="8483297">
            <a:off x="4986884" y="3991762"/>
            <a:ext cx="248144" cy="439738"/>
          </a:xfrm>
          <a:prstGeom prst="downArrow">
            <a:avLst>
              <a:gd name="adj1" fmla="val 50000"/>
              <a:gd name="adj2" fmla="val 49882"/>
            </a:avLst>
          </a:prstGeom>
          <a:solidFill>
            <a:srgbClr val="8EB4E3"/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2" name="Down Arrow 18"/>
          <p:cNvSpPr>
            <a:spLocks noChangeArrowheads="1"/>
          </p:cNvSpPr>
          <p:nvPr/>
        </p:nvSpPr>
        <p:spPr bwMode="auto">
          <a:xfrm rot="8483297">
            <a:off x="5595173" y="3919303"/>
            <a:ext cx="260135" cy="439738"/>
          </a:xfrm>
          <a:prstGeom prst="downArrow">
            <a:avLst>
              <a:gd name="adj1" fmla="val 50000"/>
              <a:gd name="adj2" fmla="val 49882"/>
            </a:avLst>
          </a:prstGeom>
          <a:solidFill>
            <a:srgbClr val="8EB4E3"/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3" name="Down Arrow 18"/>
          <p:cNvSpPr>
            <a:spLocks noChangeArrowheads="1"/>
          </p:cNvSpPr>
          <p:nvPr/>
        </p:nvSpPr>
        <p:spPr bwMode="auto">
          <a:xfrm rot="8483297">
            <a:off x="3238492" y="5732348"/>
            <a:ext cx="209643" cy="439738"/>
          </a:xfrm>
          <a:prstGeom prst="downArrow">
            <a:avLst>
              <a:gd name="adj1" fmla="val 50000"/>
              <a:gd name="adj2" fmla="val 49882"/>
            </a:avLst>
          </a:prstGeom>
          <a:solidFill>
            <a:srgbClr val="8EB4E3"/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4114800"/>
            <a:ext cx="1524000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Action Button: Home 8">
            <a:hlinkClick r:id="rId3" action="ppaction://hlinksldjump" highlightClick="1"/>
          </p:cNvPr>
          <p:cNvSpPr/>
          <p:nvPr/>
        </p:nvSpPr>
        <p:spPr>
          <a:xfrm>
            <a:off x="8350956" y="6248400"/>
            <a:ext cx="609600" cy="457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 anchorCtr="0"/>
          <a:lstStyle/>
          <a:p>
            <a:pPr algn="ctr">
              <a:defRPr/>
            </a:pPr>
            <a:r>
              <a:rPr lang="en-US" sz="1200" dirty="0" err="1" smtClean="0"/>
              <a:t>Siklus</a:t>
            </a:r>
            <a:endParaRPr lang="en-US" sz="1200" dirty="0"/>
          </a:p>
        </p:txBody>
      </p:sp>
      <p:sp>
        <p:nvSpPr>
          <p:cNvPr id="10" name="WordArt 20"/>
          <p:cNvSpPr>
            <a:spLocks noChangeArrowheads="1" noChangeShapeType="1" noTextEdit="1"/>
          </p:cNvSpPr>
          <p:nvPr/>
        </p:nvSpPr>
        <p:spPr bwMode="auto">
          <a:xfrm>
            <a:off x="5943600" y="3962401"/>
            <a:ext cx="152400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66FF"/>
                </a:solidFill>
                <a:latin typeface="Arial Black"/>
              </a:rPr>
              <a:t>2</a:t>
            </a:r>
          </a:p>
        </p:txBody>
      </p:sp>
      <p:sp>
        <p:nvSpPr>
          <p:cNvPr id="11" name="WordArt 22"/>
          <p:cNvSpPr>
            <a:spLocks noChangeArrowheads="1" noChangeShapeType="1" noTextEdit="1"/>
          </p:cNvSpPr>
          <p:nvPr/>
        </p:nvSpPr>
        <p:spPr bwMode="auto">
          <a:xfrm>
            <a:off x="3505200" y="5867400"/>
            <a:ext cx="152400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66FF"/>
                </a:solidFill>
                <a:latin typeface="Arial Black"/>
              </a:rPr>
              <a:t>3</a:t>
            </a:r>
          </a:p>
        </p:txBody>
      </p:sp>
      <p:sp>
        <p:nvSpPr>
          <p:cNvPr id="12" name="WordArt 20"/>
          <p:cNvSpPr>
            <a:spLocks noChangeArrowheads="1" noChangeShapeType="1" noTextEdit="1"/>
          </p:cNvSpPr>
          <p:nvPr/>
        </p:nvSpPr>
        <p:spPr bwMode="auto">
          <a:xfrm>
            <a:off x="5254977" y="4114801"/>
            <a:ext cx="152400" cy="266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66FF"/>
                </a:solidFill>
                <a:latin typeface="Arial Black"/>
              </a:rPr>
              <a:t>1</a:t>
            </a:r>
          </a:p>
        </p:txBody>
      </p:sp>
      <p:sp>
        <p:nvSpPr>
          <p:cNvPr id="14" name="Down Arrow 18"/>
          <p:cNvSpPr>
            <a:spLocks noChangeArrowheads="1"/>
          </p:cNvSpPr>
          <p:nvPr/>
        </p:nvSpPr>
        <p:spPr bwMode="auto">
          <a:xfrm rot="8483297">
            <a:off x="2449799" y="4184616"/>
            <a:ext cx="129602" cy="326149"/>
          </a:xfrm>
          <a:prstGeom prst="downArrow">
            <a:avLst>
              <a:gd name="adj1" fmla="val 50000"/>
              <a:gd name="adj2" fmla="val 49882"/>
            </a:avLst>
          </a:prstGeom>
          <a:solidFill>
            <a:srgbClr val="FF0000"/>
          </a:solidFill>
          <a:ln w="31750" algn="ctr">
            <a:solidFill>
              <a:srgbClr val="FF0000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 rot="21130361">
            <a:off x="3965541" y="6034981"/>
            <a:ext cx="47243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Bagi</a:t>
            </a:r>
            <a:r>
              <a:rPr lang="en-US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MHS </a:t>
            </a:r>
            <a:r>
              <a:rPr lang="en-US" b="1" cap="none" spc="0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baru</a:t>
            </a:r>
            <a:r>
              <a:rPr lang="en-US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b="1" cap="none" spc="0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otomatis</a:t>
            </a:r>
            <a:r>
              <a:rPr lang="en-US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b="1" cap="none" spc="0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sudah</a:t>
            </a:r>
            <a:r>
              <a:rPr lang="en-US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b="1" cap="none" spc="0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dilakukan</a:t>
            </a:r>
            <a:endParaRPr lang="en-US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 spd="med">
    <p:cover dir="l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Registrasi</a:t>
            </a:r>
            <a:r>
              <a:rPr lang="en-US" dirty="0" smtClean="0"/>
              <a:t> </a:t>
            </a:r>
            <a:r>
              <a:rPr lang="en-US" dirty="0" err="1" smtClean="0"/>
              <a:t>Ulang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00FF"/>
                </a:solidFill>
              </a:rPr>
              <a:t>Skripsi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00FF"/>
                </a:solidFill>
              </a:rPr>
              <a:t>Cuti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Mendaftar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BARA, </a:t>
            </a:r>
            <a:r>
              <a:rPr lang="en-US" dirty="0" err="1" smtClean="0"/>
              <a:t>ged</a:t>
            </a:r>
            <a:r>
              <a:rPr lang="en-US" dirty="0" smtClean="0"/>
              <a:t>. GAP</a:t>
            </a:r>
            <a:endParaRPr lang="en-US" dirty="0"/>
          </a:p>
        </p:txBody>
      </p:sp>
      <p:pic>
        <p:nvPicPr>
          <p:cNvPr id="4" name="Picture 3" descr="2013-08-15 09.31.15.jpg"/>
          <p:cNvPicPr>
            <a:picLocks noChangeAspect="1"/>
          </p:cNvPicPr>
          <p:nvPr/>
        </p:nvPicPr>
        <p:blipFill>
          <a:blip r:embed="rId2" cstate="print"/>
          <a:srcRect l="4166" r="4167" b="11268"/>
          <a:stretch>
            <a:fillRect/>
          </a:stretch>
        </p:blipFill>
        <p:spPr>
          <a:xfrm>
            <a:off x="381000" y="1447800"/>
            <a:ext cx="8382000" cy="4800600"/>
          </a:xfrm>
          <a:prstGeom prst="rect">
            <a:avLst/>
          </a:prstGeom>
        </p:spPr>
      </p:pic>
      <p:sp>
        <p:nvSpPr>
          <p:cNvPr id="5" name="Action Button: Home 4">
            <a:hlinkClick r:id="rId3" action="ppaction://hlinksldjump" highlightClick="1"/>
          </p:cNvPr>
          <p:cNvSpPr/>
          <p:nvPr/>
        </p:nvSpPr>
        <p:spPr>
          <a:xfrm>
            <a:off x="8305800" y="6248400"/>
            <a:ext cx="609600" cy="457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 anchorCtr="0"/>
          <a:lstStyle/>
          <a:p>
            <a:pPr algn="ctr">
              <a:defRPr/>
            </a:pPr>
            <a:r>
              <a:rPr lang="en-US" sz="1200" dirty="0" err="1" smtClean="0"/>
              <a:t>Siklus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 rot="21130361">
            <a:off x="3517362" y="6131722"/>
            <a:ext cx="278794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Untuk</a:t>
            </a:r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Mahasiswa</a:t>
            </a:r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Lama</a:t>
            </a:r>
            <a:endParaRPr lang="en-US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 spd="med">
    <p:cover dir="l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1000"/>
            <a:ext cx="8391525" cy="5734050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8194" name="Rectangle 2"/>
          <p:cNvSpPr>
            <a:spLocks noGrp="1"/>
          </p:cNvSpPr>
          <p:nvPr>
            <p:ph type="title"/>
          </p:nvPr>
        </p:nvSpPr>
        <p:spPr>
          <a:xfrm>
            <a:off x="1143000" y="990600"/>
            <a:ext cx="6172200" cy="868362"/>
          </a:xfrm>
        </p:spPr>
        <p:txBody>
          <a:bodyPr/>
          <a:lstStyle/>
          <a:p>
            <a:r>
              <a:rPr lang="en-US" sz="1800" dirty="0" err="1" smtClean="0"/>
              <a:t>Contoh</a:t>
            </a:r>
            <a:r>
              <a:rPr lang="en-US" sz="1800" dirty="0" smtClean="0"/>
              <a:t> :</a:t>
            </a:r>
            <a:r>
              <a:rPr lang="en-US" dirty="0" smtClean="0"/>
              <a:t> TAGIHAN</a:t>
            </a:r>
          </a:p>
        </p:txBody>
      </p:sp>
      <p:sp>
        <p:nvSpPr>
          <p:cNvPr id="8196" name="WordArt 5"/>
          <p:cNvSpPr>
            <a:spLocks noChangeArrowheads="1" noChangeShapeType="1" noTextEdit="1"/>
          </p:cNvSpPr>
          <p:nvPr/>
        </p:nvSpPr>
        <p:spPr bwMode="auto">
          <a:xfrm rot="-363252">
            <a:off x="3048000" y="5827713"/>
            <a:ext cx="5049838" cy="2746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 err="1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Bayarlah</a:t>
            </a:r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 </a:t>
            </a:r>
            <a:r>
              <a:rPr lang="en-US" sz="3600" kern="10" dirty="0" err="1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di</a:t>
            </a:r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 BANK </a:t>
            </a:r>
            <a:r>
              <a:rPr lang="en-US" sz="36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Online </a:t>
            </a:r>
            <a:r>
              <a:rPr lang="en-US" sz="3600" kern="1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setelah</a:t>
            </a:r>
            <a:r>
              <a:rPr lang="en-US" sz="36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 </a:t>
            </a:r>
            <a:r>
              <a:rPr lang="en-US" sz="3600" kern="1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itu</a:t>
            </a:r>
            <a:r>
              <a:rPr lang="en-US" sz="36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 </a:t>
            </a:r>
            <a:r>
              <a:rPr lang="en-US" sz="3600" kern="1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cek</a:t>
            </a:r>
            <a:r>
              <a:rPr lang="en-US" sz="36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 </a:t>
            </a:r>
            <a:r>
              <a:rPr lang="en-US" sz="3600" kern="1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di</a:t>
            </a:r>
            <a:r>
              <a:rPr lang="en-US" sz="36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 </a:t>
            </a:r>
            <a:r>
              <a:rPr lang="en-US" sz="3600" kern="1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Tagihan</a:t>
            </a:r>
            <a:endParaRPr lang="en-US" sz="36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8199" name="WordArt 5"/>
          <p:cNvSpPr>
            <a:spLocks noChangeArrowheads="1" noChangeShapeType="1" noTextEdit="1"/>
          </p:cNvSpPr>
          <p:nvPr/>
        </p:nvSpPr>
        <p:spPr bwMode="auto">
          <a:xfrm rot="-363252">
            <a:off x="2287059" y="6221587"/>
            <a:ext cx="5284647" cy="24973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Bila</a:t>
            </a:r>
            <a:r>
              <a:rPr lang="en-US" sz="36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 </a:t>
            </a:r>
            <a:r>
              <a:rPr lang="en-US" sz="3600" kern="1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yg</a:t>
            </a:r>
            <a:r>
              <a:rPr lang="en-US" sz="36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 </a:t>
            </a:r>
            <a:r>
              <a:rPr lang="en-US" sz="3600" kern="1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harus</a:t>
            </a:r>
            <a:r>
              <a:rPr lang="en-US" sz="36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 </a:t>
            </a:r>
            <a:r>
              <a:rPr lang="en-US" sz="3600" kern="1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di</a:t>
            </a:r>
            <a:r>
              <a:rPr lang="en-US" sz="36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 </a:t>
            </a:r>
            <a:r>
              <a:rPr lang="en-US" sz="3600" kern="1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bayar</a:t>
            </a:r>
            <a:r>
              <a:rPr lang="en-US" sz="36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 = 0 , </a:t>
            </a:r>
            <a:r>
              <a:rPr lang="en-US" sz="3600" kern="1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maka</a:t>
            </a:r>
            <a:r>
              <a:rPr lang="en-US" sz="36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 </a:t>
            </a:r>
            <a:r>
              <a:rPr lang="en-US" sz="3600" kern="1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anda</a:t>
            </a:r>
            <a:r>
              <a:rPr lang="en-US" sz="36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 </a:t>
            </a:r>
            <a:r>
              <a:rPr lang="en-US" sz="3600" kern="1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sekarang</a:t>
            </a:r>
            <a:r>
              <a:rPr lang="en-US" sz="36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 </a:t>
            </a:r>
            <a:r>
              <a:rPr lang="en-US" sz="3600" kern="1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berstatus</a:t>
            </a:r>
            <a:r>
              <a:rPr lang="en-US" sz="36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 </a:t>
            </a:r>
            <a:r>
              <a:rPr lang="en-US" sz="3600" kern="1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mahasiswa</a:t>
            </a:r>
            <a:r>
              <a:rPr lang="en-US" sz="36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 </a:t>
            </a:r>
            <a:r>
              <a:rPr lang="en-US" sz="3600" kern="1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aktif</a:t>
            </a:r>
            <a:endParaRPr lang="en-US" sz="36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8" name="Action Button: Home 7">
            <a:hlinkClick r:id="rId3" action="ppaction://hlinksldjump" highlightClick="1"/>
          </p:cNvPr>
          <p:cNvSpPr/>
          <p:nvPr/>
        </p:nvSpPr>
        <p:spPr>
          <a:xfrm>
            <a:off x="8305800" y="6172200"/>
            <a:ext cx="609600" cy="457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 anchorCtr="0"/>
          <a:lstStyle/>
          <a:p>
            <a:pPr algn="ctr">
              <a:defRPr/>
            </a:pPr>
            <a:r>
              <a:rPr lang="en-US" sz="1200" dirty="0" err="1" smtClean="0"/>
              <a:t>siklus</a:t>
            </a:r>
            <a:endParaRPr lang="en-US" sz="12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578" y="2827866"/>
            <a:ext cx="1905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83823" y="4687710"/>
            <a:ext cx="1524000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178" y="4724400"/>
            <a:ext cx="84311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own Arrow 18"/>
          <p:cNvSpPr>
            <a:spLocks noChangeArrowheads="1"/>
          </p:cNvSpPr>
          <p:nvPr/>
        </p:nvSpPr>
        <p:spPr bwMode="auto">
          <a:xfrm rot="8483297">
            <a:off x="1840199" y="4729189"/>
            <a:ext cx="129602" cy="326149"/>
          </a:xfrm>
          <a:prstGeom prst="downArrow">
            <a:avLst>
              <a:gd name="adj1" fmla="val 50000"/>
              <a:gd name="adj2" fmla="val 49882"/>
            </a:avLst>
          </a:prstGeom>
          <a:solidFill>
            <a:srgbClr val="FF0000"/>
          </a:solidFill>
          <a:ln w="31750" algn="ctr">
            <a:solidFill>
              <a:srgbClr val="FF0000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ransition spd="med">
    <p:cover dir="l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Unduhan\Photo 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838200"/>
            <a:ext cx="7742238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TextBox 2"/>
          <p:cNvSpPr txBox="1">
            <a:spLocks noChangeArrowheads="1"/>
          </p:cNvSpPr>
          <p:nvPr/>
        </p:nvSpPr>
        <p:spPr bwMode="auto">
          <a:xfrm>
            <a:off x="3048000" y="76200"/>
            <a:ext cx="3429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008000"/>
                </a:solidFill>
              </a:rPr>
              <a:t>Contoh</a:t>
            </a:r>
            <a:r>
              <a:rPr lang="en-US" sz="2000" b="1" dirty="0" smtClean="0">
                <a:solidFill>
                  <a:srgbClr val="008000"/>
                </a:solidFill>
              </a:rPr>
              <a:t> Form PERWALIAN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420469"/>
            <a:ext cx="7727244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686050" indent="-2686050"/>
            <a:r>
              <a:rPr lang="en-US" dirty="0" err="1" smtClean="0">
                <a:solidFill>
                  <a:schemeClr val="bg1"/>
                </a:solidFill>
              </a:rPr>
              <a:t>Menyusun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Jadwal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Kuliah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: </a:t>
            </a:r>
            <a:r>
              <a:rPr lang="en-US" dirty="0" err="1" smtClean="0"/>
              <a:t>Perhatikan</a:t>
            </a:r>
            <a:r>
              <a:rPr lang="en-US" dirty="0" smtClean="0"/>
              <a:t> </a:t>
            </a:r>
            <a:r>
              <a:rPr lang="en-US" dirty="0" err="1" smtClean="0"/>
              <a:t>Matakuliah</a:t>
            </a:r>
            <a:r>
              <a:rPr lang="en-US" dirty="0" smtClean="0"/>
              <a:t>, </a:t>
            </a:r>
            <a:r>
              <a:rPr lang="en-US" dirty="0" err="1" smtClean="0"/>
              <a:t>Hari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Jam. </a:t>
            </a:r>
            <a:r>
              <a:rPr lang="en-US" dirty="0" err="1" smtClean="0"/>
              <a:t>Jangan</a:t>
            </a:r>
            <a:r>
              <a:rPr lang="en-US" dirty="0" smtClean="0"/>
              <a:t> </a:t>
            </a:r>
            <a:r>
              <a:rPr lang="en-US" dirty="0" err="1" smtClean="0"/>
              <a:t>sampai</a:t>
            </a:r>
            <a:r>
              <a:rPr lang="en-US" dirty="0" smtClean="0"/>
              <a:t> </a:t>
            </a:r>
            <a:r>
              <a:rPr lang="en-US" dirty="0" err="1" smtClean="0"/>
              <a:t>jadwal</a:t>
            </a:r>
            <a:r>
              <a:rPr lang="en-US" dirty="0" smtClean="0"/>
              <a:t> </a:t>
            </a:r>
            <a:r>
              <a:rPr lang="en-US" dirty="0" err="1" smtClean="0"/>
              <a:t>tabrakan</a:t>
            </a:r>
            <a:r>
              <a:rPr lang="en-US" dirty="0" smtClean="0"/>
              <a:t> /  </a:t>
            </a:r>
            <a:r>
              <a:rPr lang="en-US" dirty="0" err="1" smtClean="0"/>
              <a:t>konflik</a:t>
            </a:r>
            <a:r>
              <a:rPr lang="en-US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6169070"/>
            <a:ext cx="7924800" cy="6155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Setelah</a:t>
            </a:r>
            <a:r>
              <a:rPr lang="en-US" sz="1600" dirty="0" smtClean="0"/>
              <a:t> </a:t>
            </a:r>
            <a:r>
              <a:rPr lang="en-US" sz="1600" dirty="0" err="1" smtClean="0"/>
              <a:t>ini</a:t>
            </a:r>
            <a:r>
              <a:rPr lang="en-US" sz="1600" dirty="0" smtClean="0"/>
              <a:t> </a:t>
            </a:r>
            <a:r>
              <a:rPr lang="en-US" sz="1600" dirty="0" err="1" smtClean="0">
                <a:solidFill>
                  <a:srgbClr val="C00000"/>
                </a:solidFill>
              </a:rPr>
              <a:t>wali</a:t>
            </a:r>
            <a:r>
              <a:rPr lang="en-US" sz="1600" dirty="0" smtClean="0">
                <a:solidFill>
                  <a:srgbClr val="C00000"/>
                </a:solidFill>
              </a:rPr>
              <a:t> </a:t>
            </a:r>
            <a:r>
              <a:rPr lang="en-US" sz="1600" dirty="0" err="1" smtClean="0">
                <a:solidFill>
                  <a:srgbClr val="C00000"/>
                </a:solidFill>
              </a:rPr>
              <a:t>studi</a:t>
            </a:r>
            <a:r>
              <a:rPr lang="en-US" sz="1600" dirty="0" smtClean="0">
                <a:solidFill>
                  <a:srgbClr val="C00000"/>
                </a:solidFill>
              </a:rPr>
              <a:t> </a:t>
            </a:r>
            <a:r>
              <a:rPr lang="en-US" sz="1600" dirty="0" err="1" smtClean="0">
                <a:solidFill>
                  <a:srgbClr val="C00000"/>
                </a:solidFill>
              </a:rPr>
              <a:t>membuka</a:t>
            </a:r>
            <a:r>
              <a:rPr lang="en-US" sz="1600" dirty="0" smtClean="0">
                <a:solidFill>
                  <a:srgbClr val="C00000"/>
                </a:solidFill>
              </a:rPr>
              <a:t> </a:t>
            </a:r>
            <a:r>
              <a:rPr lang="en-US" sz="1600" dirty="0" err="1" smtClean="0">
                <a:solidFill>
                  <a:srgbClr val="C00000"/>
                </a:solidFill>
              </a:rPr>
              <a:t>akses</a:t>
            </a:r>
            <a:r>
              <a:rPr lang="en-US" sz="1600" dirty="0" smtClean="0">
                <a:solidFill>
                  <a:srgbClr val="C00000"/>
                </a:solidFill>
              </a:rPr>
              <a:t> </a:t>
            </a:r>
            <a:r>
              <a:rPr lang="en-US" sz="1600" dirty="0" err="1" smtClean="0"/>
              <a:t>ke</a:t>
            </a:r>
            <a:r>
              <a:rPr lang="en-US" sz="1600" dirty="0" smtClean="0"/>
              <a:t> </a:t>
            </a:r>
            <a:r>
              <a:rPr lang="en-US" sz="1600" dirty="0" err="1" smtClean="0"/>
              <a:t>sistem</a:t>
            </a:r>
            <a:r>
              <a:rPr lang="en-US" sz="1600" dirty="0" smtClean="0"/>
              <a:t> </a:t>
            </a:r>
            <a:r>
              <a:rPr lang="en-US" sz="1600" dirty="0" err="1" smtClean="0"/>
              <a:t>bagi</a:t>
            </a:r>
            <a:r>
              <a:rPr lang="en-US" sz="1600" dirty="0" smtClean="0"/>
              <a:t> MHS </a:t>
            </a:r>
            <a:r>
              <a:rPr lang="en-US" sz="1600" dirty="0" err="1" smtClean="0"/>
              <a:t>waliannya</a:t>
            </a:r>
            <a:r>
              <a:rPr lang="en-US" sz="1600" dirty="0" smtClean="0"/>
              <a:t>, </a:t>
            </a:r>
            <a:r>
              <a:rPr lang="en-US" sz="1600" dirty="0" err="1" smtClean="0"/>
              <a:t>kemudian</a:t>
            </a:r>
            <a:r>
              <a:rPr lang="en-US" sz="1600" dirty="0" smtClean="0"/>
              <a:t> MHS </a:t>
            </a:r>
            <a:r>
              <a:rPr lang="en-US" sz="1600" dirty="0" err="1" smtClean="0"/>
              <a:t>baru</a:t>
            </a:r>
            <a:r>
              <a:rPr lang="en-US" sz="1600" dirty="0" smtClean="0"/>
              <a:t> </a:t>
            </a:r>
            <a:r>
              <a:rPr lang="en-US" sz="1600" dirty="0" err="1" smtClean="0"/>
              <a:t>bisa</a:t>
            </a:r>
            <a:r>
              <a:rPr lang="en-US" sz="1600" dirty="0" smtClean="0"/>
              <a:t> </a:t>
            </a:r>
            <a:r>
              <a:rPr lang="en-US" sz="1600" dirty="0" err="1" smtClean="0"/>
              <a:t>transaksi</a:t>
            </a:r>
            <a:r>
              <a:rPr lang="en-US" sz="1600" dirty="0" smtClean="0"/>
              <a:t> </a:t>
            </a:r>
            <a:r>
              <a:rPr lang="en-US" sz="1600" dirty="0" err="1" smtClean="0"/>
              <a:t>Matakuliah</a:t>
            </a:r>
            <a:r>
              <a:rPr lang="en-US" dirty="0" smtClean="0"/>
              <a:t>. </a:t>
            </a:r>
            <a:r>
              <a:rPr lang="en-US" dirty="0" smtClean="0">
                <a:solidFill>
                  <a:srgbClr val="C00000"/>
                </a:solidFill>
              </a:rPr>
              <a:t>(</a:t>
            </a:r>
            <a:r>
              <a:rPr lang="en-US" i="1" dirty="0" err="1" smtClean="0">
                <a:solidFill>
                  <a:srgbClr val="C00000"/>
                </a:solidFill>
              </a:rPr>
              <a:t>yg</a:t>
            </a:r>
            <a:r>
              <a:rPr lang="en-US" i="1" dirty="0" smtClean="0">
                <a:solidFill>
                  <a:srgbClr val="C00000"/>
                </a:solidFill>
              </a:rPr>
              <a:t> </a:t>
            </a:r>
            <a:r>
              <a:rPr lang="en-US" i="1" dirty="0" err="1" smtClean="0">
                <a:solidFill>
                  <a:srgbClr val="C00000"/>
                </a:solidFill>
              </a:rPr>
              <a:t>bisa</a:t>
            </a:r>
            <a:r>
              <a:rPr lang="en-US" i="1" dirty="0" smtClean="0">
                <a:solidFill>
                  <a:srgbClr val="C00000"/>
                </a:solidFill>
              </a:rPr>
              <a:t> </a:t>
            </a:r>
            <a:r>
              <a:rPr lang="en-US" i="1" dirty="0" err="1" smtClean="0">
                <a:solidFill>
                  <a:srgbClr val="C00000"/>
                </a:solidFill>
              </a:rPr>
              <a:t>buka</a:t>
            </a:r>
            <a:r>
              <a:rPr lang="en-US" i="1" dirty="0" smtClean="0">
                <a:solidFill>
                  <a:srgbClr val="C00000"/>
                </a:solidFill>
              </a:rPr>
              <a:t> </a:t>
            </a:r>
            <a:r>
              <a:rPr lang="en-US" i="1" dirty="0" err="1" smtClean="0">
                <a:solidFill>
                  <a:srgbClr val="C00000"/>
                </a:solidFill>
              </a:rPr>
              <a:t>pintu</a:t>
            </a:r>
            <a:r>
              <a:rPr lang="en-US" i="1" dirty="0" smtClean="0">
                <a:solidFill>
                  <a:srgbClr val="C00000"/>
                </a:solidFill>
              </a:rPr>
              <a:t> </a:t>
            </a:r>
            <a:r>
              <a:rPr lang="en-US" i="1" dirty="0" err="1" smtClean="0">
                <a:solidFill>
                  <a:srgbClr val="C00000"/>
                </a:solidFill>
              </a:rPr>
              <a:t>akses</a:t>
            </a:r>
            <a:r>
              <a:rPr lang="en-US" i="1" dirty="0" smtClean="0">
                <a:solidFill>
                  <a:srgbClr val="C00000"/>
                </a:solidFill>
              </a:rPr>
              <a:t> </a:t>
            </a:r>
            <a:r>
              <a:rPr lang="en-US" i="1" dirty="0" err="1" smtClean="0">
                <a:solidFill>
                  <a:srgbClr val="C00000"/>
                </a:solidFill>
              </a:rPr>
              <a:t>adalah</a:t>
            </a:r>
            <a:r>
              <a:rPr lang="en-US" i="1" dirty="0" smtClean="0">
                <a:solidFill>
                  <a:srgbClr val="C00000"/>
                </a:solidFill>
              </a:rPr>
              <a:t> </a:t>
            </a:r>
            <a:r>
              <a:rPr lang="en-US" i="1" dirty="0" err="1" smtClean="0">
                <a:solidFill>
                  <a:srgbClr val="C00000"/>
                </a:solidFill>
              </a:rPr>
              <a:t>Wali</a:t>
            </a:r>
            <a:r>
              <a:rPr lang="en-US" i="1" dirty="0" smtClean="0">
                <a:solidFill>
                  <a:srgbClr val="C00000"/>
                </a:solidFill>
              </a:rPr>
              <a:t> </a:t>
            </a:r>
            <a:r>
              <a:rPr lang="en-US" i="1" dirty="0" err="1" smtClean="0">
                <a:solidFill>
                  <a:srgbClr val="C00000"/>
                </a:solidFill>
              </a:rPr>
              <a:t>Studi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Action Button: Home 4">
            <a:hlinkClick r:id="rId3" action="ppaction://hlinksldjump" highlightClick="1"/>
          </p:cNvPr>
          <p:cNvSpPr/>
          <p:nvPr/>
        </p:nvSpPr>
        <p:spPr>
          <a:xfrm>
            <a:off x="8523111" y="6366933"/>
            <a:ext cx="609600" cy="457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 anchorCtr="0"/>
          <a:lstStyle/>
          <a:p>
            <a:pPr algn="ctr">
              <a:defRPr/>
            </a:pPr>
            <a:r>
              <a:rPr lang="en-US" sz="1200" dirty="0" err="1" smtClean="0"/>
              <a:t>Siklus</a:t>
            </a:r>
            <a:endParaRPr lang="en-US" sz="1200" dirty="0"/>
          </a:p>
        </p:txBody>
      </p:sp>
    </p:spTree>
  </p:cSld>
  <p:clrMapOvr>
    <a:masterClrMapping/>
  </p:clrMapOvr>
  <p:transition spd="med">
    <p:cover dir="l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533" y="609600"/>
            <a:ext cx="8946444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3" descr="005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810000"/>
            <a:ext cx="8382000" cy="291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3844134" y="2606675"/>
            <a:ext cx="1078819" cy="304800"/>
          </a:xfrm>
          <a:prstGeom prst="rect">
            <a:avLst/>
          </a:prstGeom>
          <a:noFill/>
          <a:effectLst>
            <a:glow rad="139700">
              <a:srgbClr val="66FF33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Rectangle 7"/>
          <p:cNvSpPr/>
          <p:nvPr/>
        </p:nvSpPr>
        <p:spPr bwMode="auto">
          <a:xfrm>
            <a:off x="4092650" y="5326291"/>
            <a:ext cx="1270200" cy="325844"/>
          </a:xfrm>
          <a:prstGeom prst="rect">
            <a:avLst/>
          </a:prstGeom>
          <a:noFill/>
          <a:effectLst>
            <a:glow rad="139700">
              <a:srgbClr val="66FF33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250" name="Text Box 14"/>
          <p:cNvSpPr txBox="1">
            <a:spLocks noChangeArrowheads="1"/>
          </p:cNvSpPr>
          <p:nvPr/>
        </p:nvSpPr>
        <p:spPr bwMode="auto">
          <a:xfrm>
            <a:off x="76200" y="3790245"/>
            <a:ext cx="3733800" cy="14465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/>
              <a:t>PROSES  SELANJUTNYA  </a:t>
            </a:r>
            <a:r>
              <a:rPr lang="en-US" sz="1600" b="1" dirty="0" err="1"/>
              <a:t>mengulang</a:t>
            </a:r>
            <a:r>
              <a:rPr lang="en-US" sz="1600" b="1" dirty="0"/>
              <a:t> </a:t>
            </a:r>
            <a:r>
              <a:rPr lang="en-US" sz="1600" b="1" dirty="0" err="1"/>
              <a:t>langkah</a:t>
            </a:r>
            <a:r>
              <a:rPr lang="en-US" sz="1600" b="1" dirty="0"/>
              <a:t> 2 - 3 </a:t>
            </a:r>
            <a:r>
              <a:rPr lang="en-US" sz="1600" b="1" dirty="0" err="1"/>
              <a:t>untuk</a:t>
            </a:r>
            <a:r>
              <a:rPr lang="en-US" sz="1600" b="1" dirty="0"/>
              <a:t> MATAKULIAH  YANG BERBEDA</a:t>
            </a:r>
            <a:r>
              <a:rPr lang="en-US" sz="1600" b="1" dirty="0" smtClean="0"/>
              <a:t>.</a:t>
            </a:r>
          </a:p>
          <a:p>
            <a:pPr algn="ctr">
              <a:spcBef>
                <a:spcPct val="50000"/>
              </a:spcBef>
            </a:pPr>
            <a:r>
              <a:rPr lang="en-US" sz="1600" b="1" dirty="0" err="1" smtClean="0">
                <a:solidFill>
                  <a:srgbClr val="FF0000"/>
                </a:solidFill>
              </a:rPr>
              <a:t>Perhatikan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</a:rPr>
              <a:t>Sisa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</a:rPr>
              <a:t>kursi</a:t>
            </a:r>
            <a:r>
              <a:rPr lang="en-US" sz="1600" b="1" dirty="0" smtClean="0">
                <a:solidFill>
                  <a:srgbClr val="FF0000"/>
                </a:solidFill>
              </a:rPr>
              <a:t>, </a:t>
            </a:r>
            <a:r>
              <a:rPr lang="en-US" sz="1600" b="1" dirty="0" err="1" smtClean="0">
                <a:solidFill>
                  <a:srgbClr val="FF0000"/>
                </a:solidFill>
              </a:rPr>
              <a:t>bila</a:t>
            </a:r>
            <a:r>
              <a:rPr lang="en-US" sz="1600" b="1" dirty="0" smtClean="0">
                <a:solidFill>
                  <a:srgbClr val="FF0000"/>
                </a:solidFill>
              </a:rPr>
              <a:t> 0 </a:t>
            </a:r>
            <a:r>
              <a:rPr lang="en-US" sz="1600" b="1" dirty="0" err="1" smtClean="0">
                <a:solidFill>
                  <a:srgbClr val="FF0000"/>
                </a:solidFill>
              </a:rPr>
              <a:t>tandanya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</a:rPr>
              <a:t>Kelas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</a:rPr>
              <a:t>Penuh</a:t>
            </a:r>
            <a:r>
              <a:rPr lang="en-US" sz="1600" b="1" dirty="0" smtClean="0">
                <a:solidFill>
                  <a:srgbClr val="FF0000"/>
                </a:solidFill>
              </a:rPr>
              <a:t>.</a:t>
            </a:r>
            <a:endParaRPr lang="en-US" sz="1600" b="1" dirty="0"/>
          </a:p>
        </p:txBody>
      </p:sp>
      <p:sp>
        <p:nvSpPr>
          <p:cNvPr id="2" name="Down Arrow 18"/>
          <p:cNvSpPr>
            <a:spLocks noChangeArrowheads="1"/>
          </p:cNvSpPr>
          <p:nvPr/>
        </p:nvSpPr>
        <p:spPr bwMode="auto">
          <a:xfrm rot="8483297">
            <a:off x="4428535" y="2802043"/>
            <a:ext cx="227818" cy="439737"/>
          </a:xfrm>
          <a:prstGeom prst="downArrow">
            <a:avLst>
              <a:gd name="adj1" fmla="val 50000"/>
              <a:gd name="adj2" fmla="val 49882"/>
            </a:avLst>
          </a:prstGeom>
          <a:solidFill>
            <a:srgbClr val="8EB4E3"/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10252" name="WordArt 20"/>
          <p:cNvSpPr>
            <a:spLocks noChangeArrowheads="1" noChangeShapeType="1" noTextEdit="1"/>
          </p:cNvSpPr>
          <p:nvPr/>
        </p:nvSpPr>
        <p:spPr bwMode="auto">
          <a:xfrm>
            <a:off x="4800600" y="2895600"/>
            <a:ext cx="152400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66FF"/>
                </a:solidFill>
                <a:latin typeface="Arial Black"/>
              </a:rPr>
              <a:t>2</a:t>
            </a:r>
          </a:p>
        </p:txBody>
      </p:sp>
      <p:sp>
        <p:nvSpPr>
          <p:cNvPr id="3" name="Down Arrow 18"/>
          <p:cNvSpPr>
            <a:spLocks noChangeArrowheads="1"/>
          </p:cNvSpPr>
          <p:nvPr/>
        </p:nvSpPr>
        <p:spPr bwMode="auto">
          <a:xfrm rot="8483297">
            <a:off x="4884976" y="5554192"/>
            <a:ext cx="234753" cy="439738"/>
          </a:xfrm>
          <a:prstGeom prst="downArrow">
            <a:avLst>
              <a:gd name="adj1" fmla="val 50000"/>
              <a:gd name="adj2" fmla="val 49882"/>
            </a:avLst>
          </a:prstGeom>
          <a:solidFill>
            <a:srgbClr val="8EB4E3"/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10254" name="WordArt 22"/>
          <p:cNvSpPr>
            <a:spLocks noChangeArrowheads="1" noChangeShapeType="1" noTextEdit="1"/>
          </p:cNvSpPr>
          <p:nvPr/>
        </p:nvSpPr>
        <p:spPr bwMode="auto">
          <a:xfrm>
            <a:off x="5257800" y="5638800"/>
            <a:ext cx="152400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66FF"/>
                </a:solidFill>
                <a:latin typeface="Arial Black"/>
              </a:rPr>
              <a:t>3</a:t>
            </a:r>
          </a:p>
        </p:txBody>
      </p:sp>
      <p:sp>
        <p:nvSpPr>
          <p:cNvPr id="10255" name="Text Box 23"/>
          <p:cNvSpPr txBox="1">
            <a:spLocks noChangeArrowheads="1"/>
          </p:cNvSpPr>
          <p:nvPr/>
        </p:nvSpPr>
        <p:spPr bwMode="auto">
          <a:xfrm>
            <a:off x="76200" y="5257800"/>
            <a:ext cx="3733800" cy="149271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 err="1" smtClean="0"/>
              <a:t>Bila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muncul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pesan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jadwal</a:t>
            </a:r>
            <a:r>
              <a:rPr lang="en-US" sz="1400" b="1" dirty="0" smtClean="0"/>
              <a:t> </a:t>
            </a:r>
            <a:r>
              <a:rPr lang="en-US" sz="1400" b="1" dirty="0" err="1"/>
              <a:t>konflik</a:t>
            </a:r>
            <a:r>
              <a:rPr lang="en-US" sz="1400" b="1" dirty="0" smtClean="0"/>
              <a:t>,</a:t>
            </a:r>
          </a:p>
          <a:p>
            <a:pPr marL="342900" indent="-342900">
              <a:spcBef>
                <a:spcPct val="50000"/>
              </a:spcBef>
              <a:buAutoNum type="arabicPeriod"/>
            </a:pPr>
            <a:r>
              <a:rPr lang="en-US" sz="1400" b="1" dirty="0" err="1" smtClean="0"/>
              <a:t>Mungkin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anda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meng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Klik</a:t>
            </a:r>
            <a:r>
              <a:rPr lang="en-US" sz="1400" b="1" dirty="0" smtClean="0"/>
              <a:t> 2x   </a:t>
            </a:r>
            <a:r>
              <a:rPr lang="en-US" sz="1400" b="1" dirty="0" err="1" smtClean="0"/>
              <a:t>atau</a:t>
            </a:r>
            <a:endParaRPr lang="en-US" sz="1400" b="1" dirty="0" smtClean="0"/>
          </a:p>
          <a:p>
            <a:pPr marL="342900" indent="-342900">
              <a:spcBef>
                <a:spcPct val="50000"/>
              </a:spcBef>
              <a:buAutoNum type="arabicPeriod"/>
            </a:pPr>
            <a:r>
              <a:rPr lang="en-US" sz="1400" b="1" dirty="0" err="1" smtClean="0"/>
              <a:t>Jadwal</a:t>
            </a:r>
            <a:r>
              <a:rPr lang="en-US" sz="1400" b="1" dirty="0" smtClean="0"/>
              <a:t>  </a:t>
            </a:r>
            <a:r>
              <a:rPr lang="en-US" sz="1400" b="1" dirty="0" err="1" smtClean="0"/>
              <a:t>yg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dipilih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memang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Tabrakan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dengan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matakuliah</a:t>
            </a:r>
            <a:r>
              <a:rPr lang="en-US" sz="1400" b="1" dirty="0" smtClean="0"/>
              <a:t> </a:t>
            </a:r>
            <a:r>
              <a:rPr lang="en-US" sz="1400" b="1" dirty="0" err="1"/>
              <a:t>yg</a:t>
            </a:r>
            <a:r>
              <a:rPr lang="en-US" sz="1400" b="1" dirty="0"/>
              <a:t> </a:t>
            </a:r>
            <a:r>
              <a:rPr lang="en-US" sz="1400" b="1" dirty="0" err="1" smtClean="0"/>
              <a:t>sudah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diambil</a:t>
            </a:r>
            <a:r>
              <a:rPr lang="en-US" sz="1400" b="1" dirty="0" smtClean="0"/>
              <a:t>.</a:t>
            </a:r>
          </a:p>
          <a:p>
            <a:pPr marL="342900" indent="-342900" algn="ctr">
              <a:spcBef>
                <a:spcPct val="50000"/>
              </a:spcBef>
            </a:pPr>
            <a:r>
              <a:rPr lang="en-US" sz="1400" b="1" dirty="0" err="1" smtClean="0"/>
              <a:t>Ganti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jadwal</a:t>
            </a:r>
            <a:r>
              <a:rPr lang="en-US" sz="1400" b="1" dirty="0" smtClean="0"/>
              <a:t> </a:t>
            </a:r>
            <a:r>
              <a:rPr lang="en-US" sz="1400" b="1" dirty="0" err="1"/>
              <a:t>yg</a:t>
            </a:r>
            <a:r>
              <a:rPr lang="en-US" sz="1400" b="1" dirty="0"/>
              <a:t> </a:t>
            </a:r>
            <a:r>
              <a:rPr lang="en-US" sz="1400" b="1" dirty="0" err="1" smtClean="0"/>
              <a:t>konflik</a:t>
            </a:r>
            <a:r>
              <a:rPr lang="en-US" sz="1400" b="1" dirty="0" smtClean="0">
                <a:solidFill>
                  <a:srgbClr val="C00000"/>
                </a:solidFill>
              </a:rPr>
              <a:t>. </a:t>
            </a:r>
            <a:r>
              <a:rPr lang="en-US" sz="1400" b="1" dirty="0" err="1" smtClean="0">
                <a:solidFill>
                  <a:srgbClr val="C00000"/>
                </a:solidFill>
              </a:rPr>
              <a:t>Lanjutkan</a:t>
            </a:r>
            <a:r>
              <a:rPr lang="en-US" sz="1400" b="1" dirty="0" smtClean="0">
                <a:solidFill>
                  <a:srgbClr val="C00000"/>
                </a:solidFill>
              </a:rPr>
              <a:t>.!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Down Arrow 18"/>
          <p:cNvSpPr>
            <a:spLocks noChangeArrowheads="1"/>
          </p:cNvSpPr>
          <p:nvPr/>
        </p:nvSpPr>
        <p:spPr bwMode="auto">
          <a:xfrm rot="8483297">
            <a:off x="2471343" y="1327450"/>
            <a:ext cx="256760" cy="439737"/>
          </a:xfrm>
          <a:prstGeom prst="downArrow">
            <a:avLst>
              <a:gd name="adj1" fmla="val 50000"/>
              <a:gd name="adj2" fmla="val 49882"/>
            </a:avLst>
          </a:prstGeom>
          <a:solidFill>
            <a:srgbClr val="8EB4E3"/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98623" y="3767667"/>
            <a:ext cx="4572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Daftar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Kelas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Tersedia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( 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A, B, 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 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03119" y="434622"/>
            <a:ext cx="4891144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Daftar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Matakuliah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disajikan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676400" y="2175933"/>
            <a:ext cx="228600" cy="2286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0" name="Text Box 24"/>
          <p:cNvSpPr txBox="1">
            <a:spLocks noChangeArrowheads="1"/>
          </p:cNvSpPr>
          <p:nvPr/>
        </p:nvSpPr>
        <p:spPr bwMode="auto">
          <a:xfrm>
            <a:off x="381000" y="0"/>
            <a:ext cx="876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/>
              <a:t>REGISTRASI MATAKULIAH</a:t>
            </a:r>
          </a:p>
        </p:txBody>
      </p:sp>
      <p:sp>
        <p:nvSpPr>
          <p:cNvPr id="10261" name="Rectangle 25"/>
          <p:cNvSpPr>
            <a:spLocks noChangeArrowheads="1"/>
          </p:cNvSpPr>
          <p:nvPr/>
        </p:nvSpPr>
        <p:spPr bwMode="auto">
          <a:xfrm>
            <a:off x="87313" y="3776663"/>
            <a:ext cx="8991600" cy="3048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62" name="Rectangle 26"/>
          <p:cNvSpPr>
            <a:spLocks noChangeArrowheads="1"/>
          </p:cNvSpPr>
          <p:nvPr/>
        </p:nvSpPr>
        <p:spPr bwMode="auto">
          <a:xfrm>
            <a:off x="104775" y="457200"/>
            <a:ext cx="8991600" cy="31210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64" name="WordArt 20"/>
          <p:cNvSpPr>
            <a:spLocks noChangeArrowheads="1" noChangeShapeType="1" noTextEdit="1"/>
          </p:cNvSpPr>
          <p:nvPr/>
        </p:nvSpPr>
        <p:spPr bwMode="auto">
          <a:xfrm>
            <a:off x="2819400" y="1600200"/>
            <a:ext cx="152400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66FF"/>
                </a:solidFill>
                <a:latin typeface="Arial Black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42913" y="1317625"/>
            <a:ext cx="2057400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Action Button: Home 22">
            <a:hlinkClick r:id="rId4" action="ppaction://hlinksldjump" highlightClick="1"/>
          </p:cNvPr>
          <p:cNvSpPr/>
          <p:nvPr/>
        </p:nvSpPr>
        <p:spPr>
          <a:xfrm>
            <a:off x="8382000" y="6248400"/>
            <a:ext cx="609600" cy="457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 anchorCtr="0"/>
          <a:lstStyle/>
          <a:p>
            <a:pPr algn="ctr">
              <a:defRPr/>
            </a:pPr>
            <a:r>
              <a:rPr lang="en-US" sz="1200" dirty="0" err="1" smtClean="0"/>
              <a:t>Siklus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981200" y="24384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66"/>
                </a:solidFill>
              </a:rPr>
              <a:t>MKL </a:t>
            </a:r>
            <a:r>
              <a:rPr lang="en-US" sz="1200" b="1" dirty="0" err="1" smtClean="0">
                <a:solidFill>
                  <a:srgbClr val="FF0066"/>
                </a:solidFill>
              </a:rPr>
              <a:t>Yg</a:t>
            </a:r>
            <a:r>
              <a:rPr lang="en-US" sz="1200" b="1" dirty="0" smtClean="0">
                <a:solidFill>
                  <a:srgbClr val="FF0066"/>
                </a:solidFill>
              </a:rPr>
              <a:t> </a:t>
            </a:r>
            <a:r>
              <a:rPr lang="en-US" sz="1200" b="1" dirty="0" err="1" smtClean="0">
                <a:solidFill>
                  <a:srgbClr val="FF0066"/>
                </a:solidFill>
              </a:rPr>
              <a:t>Sdh</a:t>
            </a:r>
            <a:r>
              <a:rPr lang="en-US" sz="1200" b="1" dirty="0" smtClean="0">
                <a:solidFill>
                  <a:srgbClr val="FF0066"/>
                </a:solidFill>
              </a:rPr>
              <a:t> </a:t>
            </a:r>
            <a:r>
              <a:rPr lang="en-US" sz="1200" b="1" dirty="0" err="1" smtClean="0">
                <a:solidFill>
                  <a:srgbClr val="FF0066"/>
                </a:solidFill>
              </a:rPr>
              <a:t>di</a:t>
            </a:r>
            <a:r>
              <a:rPr lang="en-US" sz="1200" b="1" dirty="0" smtClean="0">
                <a:solidFill>
                  <a:srgbClr val="FF0066"/>
                </a:solidFill>
              </a:rPr>
              <a:t> </a:t>
            </a:r>
            <a:r>
              <a:rPr lang="en-US" sz="1200" b="1" dirty="0" err="1" smtClean="0">
                <a:solidFill>
                  <a:srgbClr val="FF0066"/>
                </a:solidFill>
              </a:rPr>
              <a:t>Klik</a:t>
            </a:r>
            <a:r>
              <a:rPr lang="en-US" sz="1200" b="1" dirty="0" smtClean="0">
                <a:solidFill>
                  <a:srgbClr val="FF0066"/>
                </a:solidFill>
              </a:rPr>
              <a:t> </a:t>
            </a:r>
            <a:r>
              <a:rPr lang="en-US" sz="1200" b="1" dirty="0" err="1" smtClean="0">
                <a:solidFill>
                  <a:srgbClr val="FF0066"/>
                </a:solidFill>
              </a:rPr>
              <a:t>akan</a:t>
            </a:r>
            <a:r>
              <a:rPr lang="en-US" sz="1200" b="1" dirty="0" smtClean="0">
                <a:solidFill>
                  <a:srgbClr val="FF0066"/>
                </a:solidFill>
              </a:rPr>
              <a:t> </a:t>
            </a:r>
            <a:r>
              <a:rPr lang="en-US" sz="1200" b="1" dirty="0" err="1" smtClean="0">
                <a:solidFill>
                  <a:srgbClr val="FF0066"/>
                </a:solidFill>
              </a:rPr>
              <a:t>masuk</a:t>
            </a:r>
            <a:r>
              <a:rPr lang="en-US" sz="1200" b="1" dirty="0" smtClean="0">
                <a:solidFill>
                  <a:srgbClr val="FF0066"/>
                </a:solidFill>
              </a:rPr>
              <a:t> </a:t>
            </a:r>
            <a:r>
              <a:rPr lang="en-US" sz="1200" b="1" dirty="0" err="1" smtClean="0">
                <a:solidFill>
                  <a:srgbClr val="FF0066"/>
                </a:solidFill>
              </a:rPr>
              <a:t>ke</a:t>
            </a:r>
            <a:r>
              <a:rPr lang="en-US" sz="1200" b="1" dirty="0" smtClean="0">
                <a:solidFill>
                  <a:srgbClr val="FF0066"/>
                </a:solidFill>
              </a:rPr>
              <a:t> </a:t>
            </a:r>
            <a:r>
              <a:rPr lang="en-US" sz="1200" b="1" dirty="0" err="1" smtClean="0">
                <a:solidFill>
                  <a:srgbClr val="FF0066"/>
                </a:solidFill>
              </a:rPr>
              <a:t>Kartu</a:t>
            </a:r>
            <a:r>
              <a:rPr lang="en-US" sz="1200" b="1" dirty="0" smtClean="0">
                <a:solidFill>
                  <a:srgbClr val="FF0066"/>
                </a:solidFill>
              </a:rPr>
              <a:t> </a:t>
            </a:r>
            <a:r>
              <a:rPr lang="en-US" sz="1200" b="1" dirty="0" err="1" smtClean="0">
                <a:solidFill>
                  <a:srgbClr val="FF0066"/>
                </a:solidFill>
              </a:rPr>
              <a:t>Studi</a:t>
            </a:r>
            <a:endParaRPr lang="en-US" sz="1200" b="1" dirty="0">
              <a:solidFill>
                <a:srgbClr val="FF0066"/>
              </a:solidFill>
            </a:endParaRPr>
          </a:p>
        </p:txBody>
      </p:sp>
      <p:sp>
        <p:nvSpPr>
          <p:cNvPr id="25" name="Teardrop 24"/>
          <p:cNvSpPr/>
          <p:nvPr/>
        </p:nvSpPr>
        <p:spPr>
          <a:xfrm rot="10991304" flipV="1">
            <a:off x="1826572" y="2401628"/>
            <a:ext cx="1749572" cy="983347"/>
          </a:xfrm>
          <a:prstGeom prst="teardrop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cover dir="l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Content Placeholder 3" descr="mail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81000" y="228600"/>
            <a:ext cx="1371600" cy="1066800"/>
          </a:xfrm>
        </p:spPr>
      </p:pic>
      <p:sp>
        <p:nvSpPr>
          <p:cNvPr id="19459" name="Title 1"/>
          <p:cNvSpPr>
            <a:spLocks noGrp="1"/>
          </p:cNvSpPr>
          <p:nvPr>
            <p:ph type="title"/>
          </p:nvPr>
        </p:nvSpPr>
        <p:spPr>
          <a:xfrm>
            <a:off x="990600" y="-76200"/>
            <a:ext cx="7620000" cy="914400"/>
          </a:xfrm>
        </p:spPr>
        <p:txBody>
          <a:bodyPr/>
          <a:lstStyle/>
          <a:p>
            <a:pPr eaLnBrk="1" hangingPunct="1"/>
            <a:r>
              <a:rPr lang="en-US" sz="3200" b="1" dirty="0" smtClean="0"/>
              <a:t>MHS </a:t>
            </a:r>
            <a:r>
              <a:rPr lang="en-US" sz="3200" b="1" dirty="0" err="1" smtClean="0"/>
              <a:t>otomatis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punya</a:t>
            </a:r>
            <a:r>
              <a:rPr lang="en-US" sz="3200" b="1" dirty="0" smtClean="0"/>
              <a:t> </a:t>
            </a:r>
            <a:r>
              <a:rPr lang="id-ID" sz="3200" b="1" dirty="0" smtClean="0"/>
              <a:t>e-mail </a:t>
            </a:r>
            <a:r>
              <a:rPr lang="en-US" sz="3200" b="1" dirty="0" smtClean="0"/>
              <a:t>RESMI </a:t>
            </a:r>
            <a:r>
              <a:rPr lang="id-ID" sz="3200" b="1" dirty="0" smtClean="0"/>
              <a:t>student</a:t>
            </a:r>
          </a:p>
        </p:txBody>
      </p:sp>
      <p:sp>
        <p:nvSpPr>
          <p:cNvPr id="19460" name="Rectangle 6"/>
          <p:cNvSpPr>
            <a:spLocks noChangeArrowheads="1"/>
          </p:cNvSpPr>
          <p:nvPr/>
        </p:nvSpPr>
        <p:spPr bwMode="auto">
          <a:xfrm>
            <a:off x="248355" y="4083756"/>
            <a:ext cx="2590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 smtClean="0"/>
              <a:t>1.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mail</a:t>
            </a:r>
            <a:r>
              <a:rPr lang="id-ID" sz="2400" b="1" dirty="0" smtClean="0">
                <a:solidFill>
                  <a:srgbClr val="0070C0"/>
                </a:solidFill>
              </a:rPr>
              <a:t>.uksw.edu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53070"/>
            <a:ext cx="6490189" cy="70788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  <a:cs typeface="+mn-cs"/>
              </a:rPr>
              <a:t>Format : </a:t>
            </a:r>
            <a:r>
              <a:rPr lang="id-ID" sz="4000" b="1" dirty="0" smtClean="0">
                <a:ln w="1905"/>
                <a:solidFill>
                  <a:srgbClr val="0000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  <a:cs typeface="+mn-cs"/>
              </a:rPr>
              <a:t>nim</a:t>
            </a:r>
            <a:r>
              <a:rPr lang="id-ID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  <a:cs typeface="+mn-cs"/>
              </a:rPr>
              <a:t>@student.uksw.edu</a:t>
            </a:r>
            <a:endParaRPr 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2057400"/>
            <a:ext cx="6900638" cy="707886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3200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Password</a:t>
            </a:r>
            <a:r>
              <a:rPr lang="en-US" sz="3200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   </a:t>
            </a:r>
            <a:r>
              <a:rPr lang="en-US" sz="3200" dirty="0" err="1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Tgl</a:t>
            </a:r>
            <a:r>
              <a:rPr lang="en-US" sz="3200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. </a:t>
            </a:r>
            <a:r>
              <a:rPr lang="en-US" sz="3200" dirty="0" err="1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lahir</a:t>
            </a:r>
            <a:r>
              <a:rPr lang="id-ID" sz="3200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  </a:t>
            </a:r>
            <a:r>
              <a:rPr lang="id-ID" sz="4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: </a:t>
            </a:r>
            <a:r>
              <a:rPr lang="id-ID" sz="40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dd</a:t>
            </a:r>
            <a:r>
              <a:rPr lang="id-ID" sz="4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mm</a:t>
            </a:r>
            <a:r>
              <a:rPr lang="id-ID" sz="4000" b="1" dirty="0">
                <a:ln w="11430"/>
                <a:solidFill>
                  <a:srgbClr val="00B05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yy</a:t>
            </a:r>
            <a:r>
              <a:rPr lang="en-US" sz="4000" b="1" dirty="0" err="1">
                <a:ln w="11430"/>
                <a:solidFill>
                  <a:srgbClr val="00B05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yy</a:t>
            </a:r>
            <a:endParaRPr lang="en-US" sz="4000" b="1" dirty="0">
              <a:ln w="11430"/>
              <a:solidFill>
                <a:srgbClr val="00B05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  <a:cs typeface="+mn-cs"/>
            </a:endParaRPr>
          </a:p>
        </p:txBody>
      </p:sp>
      <p:sp>
        <p:nvSpPr>
          <p:cNvPr id="19463" name="Rectangle 3"/>
          <p:cNvSpPr>
            <a:spLocks noChangeArrowheads="1"/>
          </p:cNvSpPr>
          <p:nvPr/>
        </p:nvSpPr>
        <p:spPr bwMode="auto">
          <a:xfrm>
            <a:off x="304800" y="3200400"/>
            <a:ext cx="8077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id-ID" sz="2000">
                <a:latin typeface="Calibri" pitchFamily="34" charset="0"/>
              </a:rPr>
              <a:t>Password </a:t>
            </a:r>
            <a:r>
              <a:rPr lang="en-US" sz="2000">
                <a:latin typeface="Calibri" pitchFamily="34" charset="0"/>
              </a:rPr>
              <a:t>bisa</a:t>
            </a:r>
            <a:r>
              <a:rPr lang="id-ID" sz="2000">
                <a:latin typeface="Calibri" pitchFamily="34" charset="0"/>
              </a:rPr>
              <a:t> diganti </a:t>
            </a:r>
            <a:r>
              <a:rPr lang="en-US" sz="2000">
                <a:latin typeface="Calibri" pitchFamily="34" charset="0"/>
              </a:rPr>
              <a:t>sendiri </a:t>
            </a:r>
            <a:r>
              <a:rPr lang="id-ID" sz="2000">
                <a:latin typeface="Calibri" pitchFamily="34" charset="0"/>
              </a:rPr>
              <a:t>dari menu</a:t>
            </a:r>
            <a:r>
              <a:rPr lang="en-US" sz="2000">
                <a:latin typeface="Calibri" pitchFamily="34" charset="0"/>
              </a:rPr>
              <a:t> </a:t>
            </a:r>
            <a:r>
              <a:rPr lang="id-ID" sz="2000">
                <a:latin typeface="Calibri" pitchFamily="34" charset="0"/>
              </a:rPr>
              <a:t>settings</a:t>
            </a:r>
          </a:p>
        </p:txBody>
      </p:sp>
      <p:sp>
        <p:nvSpPr>
          <p:cNvPr id="3080" name="Rectangle 3"/>
          <p:cNvSpPr>
            <a:spLocks noChangeArrowheads="1"/>
          </p:cNvSpPr>
          <p:nvPr/>
        </p:nvSpPr>
        <p:spPr bwMode="auto">
          <a:xfrm>
            <a:off x="304800" y="5562600"/>
            <a:ext cx="5562600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600" b="1" dirty="0"/>
              <a:t>e-mail student dipakai  sebagai </a:t>
            </a:r>
            <a:endParaRPr lang="en-US" sz="1600" b="1" dirty="0"/>
          </a:p>
          <a:p>
            <a:pPr algn="ctr">
              <a:defRPr/>
            </a:pPr>
            <a:r>
              <a:rPr lang="id-ID" sz="1600" b="1" dirty="0"/>
              <a:t>komunikasi 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antar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Mahasiswa</a:t>
            </a:r>
            <a:r>
              <a:rPr lang="id-ID" sz="1600" b="1" dirty="0" smtClean="0"/>
              <a:t>/ </a:t>
            </a:r>
            <a:r>
              <a:rPr lang="id-ID" sz="1600" b="1" dirty="0"/>
              <a:t>informasi dari Fakultas </a:t>
            </a:r>
            <a:r>
              <a:rPr lang="en-US" sz="1600" b="1" dirty="0"/>
              <a:t>/</a:t>
            </a:r>
            <a:r>
              <a:rPr lang="id-ID" sz="1600" b="1" dirty="0"/>
              <a:t> </a:t>
            </a:r>
            <a:r>
              <a:rPr lang="en-US" sz="1600" b="1" dirty="0" err="1" smtClean="0"/>
              <a:t>Lembaga</a:t>
            </a:r>
            <a:r>
              <a:rPr lang="en-US" sz="1600" b="1" dirty="0" smtClean="0"/>
              <a:t> </a:t>
            </a:r>
            <a:r>
              <a:rPr lang="id-ID" sz="1600" b="1" dirty="0" smtClean="0"/>
              <a:t>Universitas</a:t>
            </a:r>
            <a:r>
              <a:rPr lang="en-US" sz="1600" b="1" dirty="0"/>
              <a:t>; </a:t>
            </a:r>
            <a:r>
              <a:rPr lang="en-US" sz="1600" b="1" dirty="0" err="1" smtClean="0"/>
              <a:t>pemesanan</a:t>
            </a:r>
            <a:r>
              <a:rPr lang="en-US" sz="1600" b="1" dirty="0" smtClean="0">
                <a:solidFill>
                  <a:srgbClr val="FFFF00"/>
                </a:solidFill>
              </a:rPr>
              <a:t> </a:t>
            </a:r>
            <a:r>
              <a:rPr lang="en-US" sz="1600" b="1" u="sng" dirty="0" smtClean="0">
                <a:solidFill>
                  <a:srgbClr val="FFFF00"/>
                </a:solidFill>
              </a:rPr>
              <a:t>Net-ID (</a:t>
            </a:r>
            <a:r>
              <a:rPr lang="en-US" sz="1600" b="1" u="sng" dirty="0" err="1" smtClean="0">
                <a:solidFill>
                  <a:schemeClr val="bg1"/>
                </a:solidFill>
              </a:rPr>
              <a:t>akses</a:t>
            </a:r>
            <a:r>
              <a:rPr lang="en-US" sz="1600" b="1" u="sng" dirty="0" smtClean="0">
                <a:solidFill>
                  <a:schemeClr val="bg1"/>
                </a:solidFill>
              </a:rPr>
              <a:t> </a:t>
            </a:r>
            <a:r>
              <a:rPr lang="en-US" sz="1600" b="1" u="sng" dirty="0" err="1" smtClean="0">
                <a:solidFill>
                  <a:schemeClr val="bg1"/>
                </a:solidFill>
              </a:rPr>
              <a:t>WiFi</a:t>
            </a:r>
            <a:r>
              <a:rPr lang="en-US" sz="1600" b="1" u="sng" dirty="0" smtClean="0">
                <a:solidFill>
                  <a:schemeClr val="bg1"/>
                </a:solidFill>
              </a:rPr>
              <a:t> gratis</a:t>
            </a:r>
            <a:r>
              <a:rPr lang="en-US" sz="1600" b="1" u="sng" dirty="0" smtClean="0">
                <a:solidFill>
                  <a:srgbClr val="FFFF00"/>
                </a:solidFill>
              </a:rPr>
              <a:t>)</a:t>
            </a:r>
            <a:r>
              <a:rPr lang="en-US" sz="1600" b="1" dirty="0" smtClean="0"/>
              <a:t>;  </a:t>
            </a:r>
            <a:endParaRPr lang="id-ID" sz="1600" b="1" dirty="0"/>
          </a:p>
          <a:p>
            <a:pPr algn="ctr">
              <a:defRPr/>
            </a:pPr>
            <a:r>
              <a:rPr lang="id-ID" sz="1600" b="1" dirty="0"/>
              <a:t>Media peng</a:t>
            </a:r>
            <a:r>
              <a:rPr lang="en-US" sz="1600" b="1" dirty="0" err="1"/>
              <a:t>umpulan</a:t>
            </a:r>
            <a:r>
              <a:rPr lang="en-US" sz="1600" b="1" dirty="0"/>
              <a:t> </a:t>
            </a:r>
            <a:r>
              <a:rPr lang="en-US" sz="1600" b="1" dirty="0" err="1"/>
              <a:t>Tugas</a:t>
            </a:r>
            <a:r>
              <a:rPr lang="en-US" sz="1600" b="1" dirty="0"/>
              <a:t> </a:t>
            </a:r>
            <a:r>
              <a:rPr lang="en-US" sz="1600" b="1" dirty="0" err="1"/>
              <a:t>ke</a:t>
            </a:r>
            <a:r>
              <a:rPr lang="en-US" sz="1600" b="1" dirty="0"/>
              <a:t> </a:t>
            </a:r>
            <a:r>
              <a:rPr lang="en-US" sz="1600" b="1" dirty="0" err="1"/>
              <a:t>Dosen</a:t>
            </a:r>
            <a:r>
              <a:rPr lang="en-US" sz="1600" b="1" dirty="0"/>
              <a:t>, </a:t>
            </a:r>
            <a:r>
              <a:rPr lang="en-US" sz="1600" b="1" dirty="0" err="1" smtClean="0"/>
              <a:t>Ke</a:t>
            </a:r>
            <a:r>
              <a:rPr lang="en-US" sz="1600" b="1" dirty="0" smtClean="0"/>
              <a:t> Perusahaan, </a:t>
            </a:r>
            <a:r>
              <a:rPr lang="en-US" sz="1600" b="1" dirty="0" err="1" smtClean="0"/>
              <a:t>dsb</a:t>
            </a:r>
            <a:r>
              <a:rPr lang="en-US" sz="1600" b="1" dirty="0" smtClean="0"/>
              <a:t>.</a:t>
            </a:r>
            <a:endParaRPr lang="id-ID" sz="1600" b="1" dirty="0"/>
          </a:p>
        </p:txBody>
      </p:sp>
      <p:sp>
        <p:nvSpPr>
          <p:cNvPr id="10" name="Rectangle 9"/>
          <p:cNvSpPr/>
          <p:nvPr/>
        </p:nvSpPr>
        <p:spPr>
          <a:xfrm>
            <a:off x="381000" y="1371600"/>
            <a:ext cx="7937989" cy="70788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err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  <a:cs typeface="+mn-cs"/>
              </a:rPr>
              <a:t>Contoh</a:t>
            </a:r>
            <a:r>
              <a:rPr lang="en-US" sz="40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  <a:cs typeface="+mn-cs"/>
              </a:rPr>
              <a:t> </a:t>
            </a:r>
            <a:r>
              <a:rPr lang="en-US" sz="20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  <a:cs typeface="+mn-cs"/>
              </a:rPr>
              <a:t>:   </a:t>
            </a:r>
            <a:r>
              <a:rPr lang="en-US" sz="4000" b="1" dirty="0">
                <a:ln w="1905"/>
                <a:solidFill>
                  <a:srgbClr val="0000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  <a:cs typeface="+mn-cs"/>
              </a:rPr>
              <a:t>70</a:t>
            </a:r>
            <a:r>
              <a:rPr lang="en-US" sz="40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  <a:cs typeface="+mn-cs"/>
              </a:rPr>
              <a:t>2011</a:t>
            </a:r>
            <a:r>
              <a:rPr lang="en-US" sz="40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  <a:cs typeface="+mn-cs"/>
              </a:rPr>
              <a:t>025</a:t>
            </a:r>
            <a:r>
              <a:rPr lang="id-ID" sz="4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  <a:cs typeface="+mn-cs"/>
              </a:rPr>
              <a:t>@student.uksw.edu</a:t>
            </a:r>
            <a:endParaRPr 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27650" y="2590800"/>
            <a:ext cx="3334503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err="1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Contoh</a:t>
            </a:r>
            <a:r>
              <a:rPr lang="id-ID" sz="2000" b="1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  :</a:t>
            </a:r>
            <a:r>
              <a:rPr lang="en-US" sz="2000" b="1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 </a:t>
            </a:r>
            <a:r>
              <a:rPr lang="id-ID" sz="2000" b="1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 </a:t>
            </a:r>
            <a:r>
              <a:rPr lang="en-US" sz="4000" b="1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08</a:t>
            </a:r>
            <a:r>
              <a:rPr lang="en-US" sz="4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02</a:t>
            </a:r>
            <a:r>
              <a:rPr lang="en-US" sz="4000" b="1" dirty="0">
                <a:ln w="11430"/>
                <a:solidFill>
                  <a:srgbClr val="00B05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1993</a:t>
            </a:r>
          </a:p>
        </p:txBody>
      </p:sp>
      <p:pic>
        <p:nvPicPr>
          <p:cNvPr id="19467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3657600"/>
            <a:ext cx="2422525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228600" y="152400"/>
            <a:ext cx="8305800" cy="342900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3276600"/>
            <a:ext cx="8305800" cy="342900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Down Arrow 13"/>
          <p:cNvSpPr/>
          <p:nvPr/>
        </p:nvSpPr>
        <p:spPr>
          <a:xfrm rot="8142436">
            <a:off x="8007368" y="4861151"/>
            <a:ext cx="171778" cy="306388"/>
          </a:xfrm>
          <a:prstGeom prst="downArrow">
            <a:avLst>
              <a:gd name="adj1" fmla="val 50000"/>
              <a:gd name="adj2" fmla="val 825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Down Arrow 14"/>
          <p:cNvSpPr/>
          <p:nvPr/>
        </p:nvSpPr>
        <p:spPr>
          <a:xfrm rot="8142436">
            <a:off x="7626368" y="5242151"/>
            <a:ext cx="171778" cy="306388"/>
          </a:xfrm>
          <a:prstGeom prst="downArrow">
            <a:avLst>
              <a:gd name="adj1" fmla="val 50000"/>
              <a:gd name="adj2" fmla="val 825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Down Arrow 15"/>
          <p:cNvSpPr/>
          <p:nvPr/>
        </p:nvSpPr>
        <p:spPr>
          <a:xfrm rot="8142436">
            <a:off x="7397769" y="5775552"/>
            <a:ext cx="171778" cy="306388"/>
          </a:xfrm>
          <a:prstGeom prst="downArrow">
            <a:avLst>
              <a:gd name="adj1" fmla="val 50000"/>
              <a:gd name="adj2" fmla="val 825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73" name="AutoShape 5"/>
          <p:cNvSpPr>
            <a:spLocks noChangeArrowheads="1"/>
          </p:cNvSpPr>
          <p:nvPr/>
        </p:nvSpPr>
        <p:spPr bwMode="auto">
          <a:xfrm>
            <a:off x="7086600" y="6519863"/>
            <a:ext cx="2057400" cy="3381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Lanjut</a:t>
            </a:r>
            <a:r>
              <a:rPr lang="en-US" sz="1000" b="1" dirty="0">
                <a:solidFill>
                  <a:schemeClr val="bg1"/>
                </a:solidFill>
              </a:rPr>
              <a:t>  </a:t>
            </a:r>
            <a:r>
              <a:rPr lang="en-US" sz="1000" b="1" dirty="0" err="1">
                <a:solidFill>
                  <a:schemeClr val="bg1"/>
                </a:solidFill>
              </a:rPr>
              <a:t>ke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smtClean="0">
                <a:solidFill>
                  <a:schemeClr val="bg1"/>
                </a:solidFill>
              </a:rPr>
              <a:t> </a:t>
            </a:r>
            <a:r>
              <a:rPr lang="en-US" sz="1000" b="1" dirty="0" err="1" smtClean="0">
                <a:solidFill>
                  <a:schemeClr val="bg1"/>
                </a:solidFill>
              </a:rPr>
              <a:t>pesan</a:t>
            </a:r>
            <a:r>
              <a:rPr lang="en-US" sz="1000" b="1" dirty="0" smtClean="0">
                <a:solidFill>
                  <a:schemeClr val="bg1"/>
                </a:solidFill>
              </a:rPr>
              <a:t> </a:t>
            </a:r>
            <a:r>
              <a:rPr lang="en-US" sz="1000" b="1" dirty="0" err="1" smtClean="0">
                <a:solidFill>
                  <a:schemeClr val="bg1"/>
                </a:solidFill>
              </a:rPr>
              <a:t>Transkrip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3223" y="4778022"/>
            <a:ext cx="5810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36156" y="4614333"/>
            <a:ext cx="151534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Arrow Connector 20"/>
          <p:cNvCxnSpPr/>
          <p:nvPr/>
        </p:nvCxnSpPr>
        <p:spPr>
          <a:xfrm>
            <a:off x="3824112" y="5051778"/>
            <a:ext cx="3048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91200" y="5051778"/>
            <a:ext cx="3048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152400" y="4800600"/>
            <a:ext cx="2743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2.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www</a:t>
            </a:r>
            <a:r>
              <a:rPr lang="id-ID" sz="2400" b="1" dirty="0" smtClean="0">
                <a:solidFill>
                  <a:srgbClr val="0070C0"/>
                </a:solidFill>
              </a:rPr>
              <a:t>.uksw.edu</a:t>
            </a:r>
            <a:endParaRPr lang="en-US" sz="2400" b="1" dirty="0">
              <a:solidFill>
                <a:srgbClr val="0070C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850444" y="5051778"/>
            <a:ext cx="3048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3169356" y="4114800"/>
            <a:ext cx="2590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 algn="r">
              <a:spcBef>
                <a:spcPct val="20000"/>
              </a:spcBef>
            </a:pP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@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</a:rPr>
              <a:t>student.uksw.edu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895600" y="4343400"/>
            <a:ext cx="3048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782734" y="4343400"/>
            <a:ext cx="3048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381000" y="3657600"/>
            <a:ext cx="4191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spcBef>
                <a:spcPct val="20000"/>
              </a:spcBef>
            </a:pP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</a:rPr>
              <a:t>Akses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 email Student 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</a:rPr>
              <a:t>ada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 2 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</a:rPr>
              <a:t>cara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 :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4000" smtClean="0"/>
              <a:t>KARTU STUDI</a:t>
            </a:r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8305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WordArt 5"/>
          <p:cNvSpPr>
            <a:spLocks noChangeArrowheads="1" noChangeShapeType="1" noTextEdit="1"/>
          </p:cNvSpPr>
          <p:nvPr/>
        </p:nvSpPr>
        <p:spPr bwMode="auto">
          <a:xfrm>
            <a:off x="2667000" y="6172200"/>
            <a:ext cx="5410200" cy="3238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Klik Hapus bila Salah Ambil MKL.</a:t>
            </a:r>
          </a:p>
        </p:txBody>
      </p:sp>
      <p:sp>
        <p:nvSpPr>
          <p:cNvPr id="11269" name="Line 6"/>
          <p:cNvSpPr>
            <a:spLocks noChangeShapeType="1"/>
          </p:cNvSpPr>
          <p:nvPr/>
        </p:nvSpPr>
        <p:spPr bwMode="auto">
          <a:xfrm flipV="1">
            <a:off x="8001000" y="4800600"/>
            <a:ext cx="381000" cy="14478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Action Button: Home 7">
            <a:hlinkClick r:id="rId3" action="ppaction://hlinksldjump" highlightClick="1"/>
          </p:cNvPr>
          <p:cNvSpPr/>
          <p:nvPr/>
        </p:nvSpPr>
        <p:spPr>
          <a:xfrm>
            <a:off x="8305800" y="6172200"/>
            <a:ext cx="609600" cy="457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 anchorCtr="0"/>
          <a:lstStyle/>
          <a:p>
            <a:pPr algn="ctr">
              <a:defRPr/>
            </a:pPr>
            <a:r>
              <a:rPr lang="en-US" sz="1200" dirty="0" err="1" smtClean="0"/>
              <a:t>Siklus</a:t>
            </a:r>
            <a:endParaRPr lang="en-US" sz="12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1295400"/>
            <a:ext cx="182880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33400" y="2960511"/>
            <a:ext cx="1524000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Down Arrow 18"/>
          <p:cNvSpPr>
            <a:spLocks noChangeArrowheads="1"/>
          </p:cNvSpPr>
          <p:nvPr/>
        </p:nvSpPr>
        <p:spPr bwMode="auto">
          <a:xfrm rot="8483297">
            <a:off x="8645947" y="4749583"/>
            <a:ext cx="234753" cy="439738"/>
          </a:xfrm>
          <a:prstGeom prst="downArrow">
            <a:avLst>
              <a:gd name="adj1" fmla="val 50000"/>
              <a:gd name="adj2" fmla="val 49882"/>
            </a:avLst>
          </a:prstGeom>
          <a:solidFill>
            <a:srgbClr val="8EB4E3"/>
          </a:solidFill>
          <a:ln w="31750" algn="ctr">
            <a:solidFill>
              <a:schemeClr val="tx1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11" name="Down Arrow 18"/>
          <p:cNvSpPr>
            <a:spLocks noChangeArrowheads="1"/>
          </p:cNvSpPr>
          <p:nvPr/>
        </p:nvSpPr>
        <p:spPr bwMode="auto">
          <a:xfrm rot="8483297">
            <a:off x="1916399" y="3052789"/>
            <a:ext cx="129602" cy="326149"/>
          </a:xfrm>
          <a:prstGeom prst="downArrow">
            <a:avLst>
              <a:gd name="adj1" fmla="val 50000"/>
              <a:gd name="adj2" fmla="val 49882"/>
            </a:avLst>
          </a:prstGeom>
          <a:solidFill>
            <a:srgbClr val="FF0000"/>
          </a:solidFill>
          <a:ln w="31750" algn="ctr">
            <a:solidFill>
              <a:srgbClr val="FF0000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ransition spd="med">
    <p:cover dir="l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2000" b="1" dirty="0" err="1" smtClean="0"/>
              <a:t>Contoh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cetakan</a:t>
            </a:r>
            <a:r>
              <a:rPr lang="en-US" sz="2000" b="1" dirty="0" smtClean="0"/>
              <a:t> </a:t>
            </a:r>
            <a:r>
              <a:rPr lang="en-US" sz="4000" b="1" dirty="0" smtClean="0"/>
              <a:t> JADWAL KULIAH (KST)</a:t>
            </a:r>
          </a:p>
        </p:txBody>
      </p:sp>
      <p:pic>
        <p:nvPicPr>
          <p:cNvPr id="12291" name="Picture 4" descr="KST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219200"/>
            <a:ext cx="6324600" cy="487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9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1905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ction Button: Home 6">
            <a:hlinkClick r:id="rId4" action="ppaction://hlinksldjump" highlightClick="1"/>
          </p:cNvPr>
          <p:cNvSpPr/>
          <p:nvPr/>
        </p:nvSpPr>
        <p:spPr>
          <a:xfrm>
            <a:off x="8382000" y="6248400"/>
            <a:ext cx="609600" cy="457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 anchorCtr="0"/>
          <a:lstStyle/>
          <a:p>
            <a:pPr algn="ctr">
              <a:defRPr/>
            </a:pPr>
            <a:r>
              <a:rPr lang="en-US" sz="1200" dirty="0" err="1" smtClean="0"/>
              <a:t>Siklus</a:t>
            </a:r>
            <a:endParaRPr lang="en-US" sz="12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1181100"/>
            <a:ext cx="198120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12044" y="3395133"/>
            <a:ext cx="1524000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Down Arrow 18"/>
          <p:cNvSpPr>
            <a:spLocks noChangeArrowheads="1"/>
          </p:cNvSpPr>
          <p:nvPr/>
        </p:nvSpPr>
        <p:spPr bwMode="auto">
          <a:xfrm rot="8483297">
            <a:off x="1840199" y="3509989"/>
            <a:ext cx="129602" cy="326149"/>
          </a:xfrm>
          <a:prstGeom prst="downArrow">
            <a:avLst>
              <a:gd name="adj1" fmla="val 50000"/>
              <a:gd name="adj2" fmla="val 49882"/>
            </a:avLst>
          </a:prstGeom>
          <a:solidFill>
            <a:srgbClr val="FF0000"/>
          </a:solidFill>
          <a:ln w="31750" algn="ctr">
            <a:solidFill>
              <a:srgbClr val="FF0000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ransition spd="med">
    <p:cover dir="l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 smtClean="0"/>
              <a:t>Contoh</a:t>
            </a:r>
            <a:r>
              <a:rPr lang="en-US" dirty="0" smtClean="0"/>
              <a:t> TAGIHAN </a:t>
            </a:r>
            <a:r>
              <a:rPr lang="en-US" dirty="0" err="1" smtClean="0"/>
              <a:t>Pelunasan</a:t>
            </a:r>
            <a:endParaRPr lang="en-US" dirty="0" smtClean="0"/>
          </a:p>
        </p:txBody>
      </p:sp>
      <p:sp>
        <p:nvSpPr>
          <p:cNvPr id="13315" name="WordArt 5"/>
          <p:cNvSpPr>
            <a:spLocks noChangeArrowheads="1" noChangeShapeType="1" noTextEdit="1"/>
          </p:cNvSpPr>
          <p:nvPr/>
        </p:nvSpPr>
        <p:spPr bwMode="auto">
          <a:xfrm rot="-259110">
            <a:off x="2912532" y="6019800"/>
            <a:ext cx="5181600" cy="4191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 err="1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Bayarlah</a:t>
            </a:r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 </a:t>
            </a:r>
            <a:r>
              <a:rPr lang="en-US" sz="3600" kern="10" dirty="0" err="1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di</a:t>
            </a:r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 BANK </a:t>
            </a:r>
            <a:r>
              <a:rPr lang="en-US" sz="36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Online </a:t>
            </a:r>
            <a:r>
              <a:rPr lang="en-US" sz="3600" kern="1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lagi</a:t>
            </a:r>
            <a:r>
              <a:rPr lang="en-US" sz="36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…</a:t>
            </a:r>
            <a:endParaRPr lang="en-US" sz="36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latin typeface="Arial Black"/>
            </a:endParaRPr>
          </a:p>
        </p:txBody>
      </p:sp>
      <p:pic>
        <p:nvPicPr>
          <p:cNvPr id="1331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19200"/>
            <a:ext cx="8458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47688" y="5192713"/>
            <a:ext cx="1524000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Action Button: Home 6">
            <a:hlinkClick r:id="rId3" action="ppaction://hlinksldjump" highlightClick="1"/>
          </p:cNvPr>
          <p:cNvSpPr/>
          <p:nvPr/>
        </p:nvSpPr>
        <p:spPr>
          <a:xfrm>
            <a:off x="8305800" y="6172200"/>
            <a:ext cx="609600" cy="457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 anchorCtr="0"/>
          <a:lstStyle/>
          <a:p>
            <a:pPr algn="ctr">
              <a:defRPr/>
            </a:pPr>
            <a:r>
              <a:rPr lang="en-US" sz="1200" dirty="0" err="1" smtClean="0"/>
              <a:t>Silkus</a:t>
            </a:r>
            <a:endParaRPr lang="en-US" sz="1200" dirty="0"/>
          </a:p>
        </p:txBody>
      </p:sp>
      <p:sp>
        <p:nvSpPr>
          <p:cNvPr id="9" name="Down Arrow 18"/>
          <p:cNvSpPr>
            <a:spLocks noChangeArrowheads="1"/>
          </p:cNvSpPr>
          <p:nvPr/>
        </p:nvSpPr>
        <p:spPr bwMode="auto">
          <a:xfrm rot="8483297">
            <a:off x="1687799" y="5251300"/>
            <a:ext cx="129602" cy="326149"/>
          </a:xfrm>
          <a:prstGeom prst="downArrow">
            <a:avLst>
              <a:gd name="adj1" fmla="val 50000"/>
              <a:gd name="adj2" fmla="val 49882"/>
            </a:avLst>
          </a:prstGeom>
          <a:solidFill>
            <a:srgbClr val="FF0000"/>
          </a:solidFill>
          <a:ln w="31750" algn="ctr">
            <a:solidFill>
              <a:srgbClr val="FF0000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ransition spd="med">
    <p:cover dir="l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840105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 smtClean="0"/>
              <a:t>Contoh</a:t>
            </a:r>
            <a:r>
              <a:rPr lang="en-US" dirty="0" smtClean="0"/>
              <a:t> HASIL STUDI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4267200"/>
            <a:ext cx="1295400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Action Button: Home 7">
            <a:hlinkClick r:id="rId3" action="ppaction://hlinksldjump" highlightClick="1"/>
          </p:cNvPr>
          <p:cNvSpPr/>
          <p:nvPr/>
        </p:nvSpPr>
        <p:spPr>
          <a:xfrm>
            <a:off x="8305800" y="6172200"/>
            <a:ext cx="609600" cy="457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 anchorCtr="0"/>
          <a:lstStyle/>
          <a:p>
            <a:pPr algn="ctr">
              <a:defRPr/>
            </a:pPr>
            <a:r>
              <a:rPr lang="en-US" sz="1200" dirty="0" err="1" smtClean="0"/>
              <a:t>Siklus</a:t>
            </a:r>
            <a:endParaRPr lang="en-US" sz="1200" dirty="0"/>
          </a:p>
        </p:txBody>
      </p:sp>
      <p:sp>
        <p:nvSpPr>
          <p:cNvPr id="10" name="Down Arrow 18"/>
          <p:cNvSpPr>
            <a:spLocks noChangeArrowheads="1"/>
          </p:cNvSpPr>
          <p:nvPr/>
        </p:nvSpPr>
        <p:spPr bwMode="auto">
          <a:xfrm rot="8483297">
            <a:off x="1611599" y="4348189"/>
            <a:ext cx="129602" cy="326149"/>
          </a:xfrm>
          <a:prstGeom prst="downArrow">
            <a:avLst>
              <a:gd name="adj1" fmla="val 50000"/>
              <a:gd name="adj2" fmla="val 49882"/>
            </a:avLst>
          </a:prstGeom>
          <a:solidFill>
            <a:srgbClr val="FF0000"/>
          </a:solidFill>
          <a:ln w="31750" algn="ctr">
            <a:solidFill>
              <a:srgbClr val="FF0000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57600" y="5943600"/>
            <a:ext cx="3505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IPS : AK / </a:t>
            </a:r>
            <a:r>
              <a:rPr lang="en-US" dirty="0" err="1" smtClean="0"/>
              <a:t>Sks</a:t>
            </a:r>
            <a:r>
              <a:rPr lang="en-US" dirty="0" smtClean="0"/>
              <a:t> = (58 / 17) = 3,41</a:t>
            </a:r>
          </a:p>
          <a:p>
            <a:r>
              <a:rPr lang="en-US" sz="1600" dirty="0" err="1" smtClean="0"/>
              <a:t>Indeks</a:t>
            </a:r>
            <a:r>
              <a:rPr lang="en-US" sz="1600" dirty="0" smtClean="0"/>
              <a:t> </a:t>
            </a:r>
            <a:r>
              <a:rPr lang="en-US" sz="1600" dirty="0" err="1" smtClean="0"/>
              <a:t>Prestasi</a:t>
            </a:r>
            <a:r>
              <a:rPr lang="en-US" sz="1600" dirty="0" smtClean="0"/>
              <a:t> Semester</a:t>
            </a:r>
            <a:endParaRPr lang="en-US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739467" y="5585178"/>
            <a:ext cx="251178" cy="40357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4"/>
          <p:cNvSpPr txBox="1">
            <a:spLocks noChangeArrowheads="1"/>
          </p:cNvSpPr>
          <p:nvPr/>
        </p:nvSpPr>
        <p:spPr bwMode="auto">
          <a:xfrm>
            <a:off x="457200" y="1546578"/>
            <a:ext cx="8229600" cy="30777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sz="1400"/>
          </a:p>
        </p:txBody>
      </p:sp>
    </p:spTree>
  </p:cSld>
  <p:clrMapOvr>
    <a:masterClrMapping/>
  </p:clrMapOvr>
  <p:transition spd="med">
    <p:cover dir="l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 smtClean="0"/>
              <a:t>Contoh</a:t>
            </a:r>
            <a:r>
              <a:rPr lang="en-US" dirty="0" smtClean="0"/>
              <a:t> TRANSKRIP NILAI</a:t>
            </a:r>
          </a:p>
        </p:txBody>
      </p:sp>
      <p:grpSp>
        <p:nvGrpSpPr>
          <p:cNvPr id="14339" name="Group 5"/>
          <p:cNvGrpSpPr>
            <a:grpSpLocks/>
          </p:cNvGrpSpPr>
          <p:nvPr/>
        </p:nvGrpSpPr>
        <p:grpSpPr bwMode="auto">
          <a:xfrm>
            <a:off x="228600" y="1295400"/>
            <a:ext cx="8610600" cy="4724400"/>
            <a:chOff x="228600" y="1600200"/>
            <a:chExt cx="8610600" cy="4419600"/>
          </a:xfrm>
        </p:grpSpPr>
        <p:pic>
          <p:nvPicPr>
            <p:cNvPr id="14342" name="Picture 3" descr="Transkrip.bmp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8600" y="1600200"/>
              <a:ext cx="8610600" cy="441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4343" name="TextBox 4"/>
            <p:cNvSpPr txBox="1">
              <a:spLocks noChangeArrowheads="1"/>
            </p:cNvSpPr>
            <p:nvPr/>
          </p:nvSpPr>
          <p:spPr bwMode="auto">
            <a:xfrm>
              <a:off x="304800" y="1828802"/>
              <a:ext cx="8458200" cy="307777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400"/>
            </a:p>
          </p:txBody>
        </p:sp>
      </p:grpSp>
      <p:sp>
        <p:nvSpPr>
          <p:cNvPr id="8" name="Rectangle 7"/>
          <p:cNvSpPr/>
          <p:nvPr/>
        </p:nvSpPr>
        <p:spPr>
          <a:xfrm>
            <a:off x="423686" y="4187648"/>
            <a:ext cx="1339850" cy="2714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Action Button: Home 8">
            <a:hlinkClick r:id="rId3" action="ppaction://hlinksldjump" highlightClick="1"/>
          </p:cNvPr>
          <p:cNvSpPr/>
          <p:nvPr/>
        </p:nvSpPr>
        <p:spPr>
          <a:xfrm>
            <a:off x="8305800" y="6172200"/>
            <a:ext cx="609600" cy="457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 anchorCtr="0"/>
          <a:lstStyle/>
          <a:p>
            <a:pPr algn="ctr">
              <a:defRPr/>
            </a:pPr>
            <a:r>
              <a:rPr lang="en-US" sz="1200" dirty="0" err="1" smtClean="0"/>
              <a:t>Siklus</a:t>
            </a:r>
            <a:endParaRPr lang="en-US" sz="1200" dirty="0"/>
          </a:p>
        </p:txBody>
      </p:sp>
      <p:sp>
        <p:nvSpPr>
          <p:cNvPr id="11" name="Down Arrow 18"/>
          <p:cNvSpPr>
            <a:spLocks noChangeArrowheads="1"/>
          </p:cNvSpPr>
          <p:nvPr/>
        </p:nvSpPr>
        <p:spPr bwMode="auto">
          <a:xfrm rot="8483297">
            <a:off x="1382999" y="4271990"/>
            <a:ext cx="129602" cy="326149"/>
          </a:xfrm>
          <a:prstGeom prst="downArrow">
            <a:avLst>
              <a:gd name="adj1" fmla="val 50000"/>
              <a:gd name="adj2" fmla="val 49882"/>
            </a:avLst>
          </a:prstGeom>
          <a:solidFill>
            <a:srgbClr val="FF0000"/>
          </a:solidFill>
          <a:ln w="31750" algn="ctr">
            <a:solidFill>
              <a:srgbClr val="FF0000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6087913"/>
            <a:ext cx="792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Indeks</a:t>
            </a:r>
            <a:r>
              <a:rPr lang="en-US" dirty="0" smtClean="0"/>
              <a:t> </a:t>
            </a:r>
            <a:r>
              <a:rPr lang="en-US" dirty="0" err="1" smtClean="0"/>
              <a:t>Prestasi</a:t>
            </a:r>
            <a:r>
              <a:rPr lang="en-US" dirty="0" smtClean="0"/>
              <a:t> </a:t>
            </a:r>
            <a:r>
              <a:rPr lang="en-US" dirty="0" err="1" smtClean="0"/>
              <a:t>Kumulatif</a:t>
            </a:r>
            <a:r>
              <a:rPr lang="en-US" dirty="0" smtClean="0"/>
              <a:t>  IPK :  AK / </a:t>
            </a:r>
            <a:r>
              <a:rPr lang="en-US" dirty="0" err="1" smtClean="0"/>
              <a:t>Sks</a:t>
            </a:r>
            <a:r>
              <a:rPr lang="en-US" dirty="0" smtClean="0"/>
              <a:t> = (324 / 93) = 3,48</a:t>
            </a:r>
          </a:p>
          <a:p>
            <a:r>
              <a:rPr lang="en-US" sz="1600" dirty="0" smtClean="0"/>
              <a:t>IPK </a:t>
            </a:r>
            <a:r>
              <a:rPr lang="en-US" sz="1600" dirty="0" err="1" smtClean="0"/>
              <a:t>akan</a:t>
            </a:r>
            <a:r>
              <a:rPr lang="en-US" sz="1600" dirty="0" smtClean="0"/>
              <a:t> </a:t>
            </a:r>
            <a:r>
              <a:rPr lang="en-US" sz="1600" dirty="0" err="1" smtClean="0"/>
              <a:t>mempengaruhi</a:t>
            </a:r>
            <a:r>
              <a:rPr lang="en-US" sz="1600" dirty="0" smtClean="0"/>
              <a:t> </a:t>
            </a:r>
            <a:r>
              <a:rPr lang="en-US" sz="1600" dirty="0" err="1" smtClean="0"/>
              <a:t>beban</a:t>
            </a:r>
            <a:r>
              <a:rPr lang="en-US" sz="1600" dirty="0" smtClean="0"/>
              <a:t> SKS Maximal </a:t>
            </a:r>
            <a:r>
              <a:rPr lang="en-US" sz="1600" dirty="0" err="1" smtClean="0"/>
              <a:t>yg</a:t>
            </a:r>
            <a:r>
              <a:rPr lang="en-US" sz="1600" dirty="0" smtClean="0"/>
              <a:t> </a:t>
            </a:r>
            <a:r>
              <a:rPr lang="en-US" sz="1600" dirty="0" err="1" smtClean="0"/>
              <a:t>bisa</a:t>
            </a:r>
            <a:r>
              <a:rPr lang="en-US" sz="1600" dirty="0" smtClean="0"/>
              <a:t> </a:t>
            </a:r>
            <a:r>
              <a:rPr lang="en-US" sz="1600" dirty="0" err="1" smtClean="0"/>
              <a:t>diambil</a:t>
            </a:r>
            <a:r>
              <a:rPr lang="en-US" sz="1600" dirty="0" smtClean="0"/>
              <a:t> </a:t>
            </a:r>
            <a:r>
              <a:rPr lang="en-US" sz="1600" dirty="0" err="1" smtClean="0"/>
              <a:t>di</a:t>
            </a:r>
            <a:r>
              <a:rPr lang="en-US" sz="1600" dirty="0" smtClean="0"/>
              <a:t> semester </a:t>
            </a:r>
            <a:r>
              <a:rPr lang="en-US" sz="1600" dirty="0" err="1" smtClean="0"/>
              <a:t>depan</a:t>
            </a:r>
            <a:endParaRPr lang="en-US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791200" y="6019800"/>
            <a:ext cx="304800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cover dir="l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82000" cy="639763"/>
          </a:xfr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pPr>
              <a:defRPr/>
            </a:pPr>
            <a:r>
              <a:rPr lang="en-US" sz="3200" b="1" dirty="0" smtClean="0"/>
              <a:t>Flow </a:t>
            </a:r>
            <a:r>
              <a:rPr lang="en-US" sz="3200" b="1" dirty="0" err="1" smtClean="0"/>
              <a:t>Tahapan</a:t>
            </a:r>
            <a:r>
              <a:rPr lang="en-US" sz="3200" b="1" dirty="0" smtClean="0"/>
              <a:t> </a:t>
            </a:r>
            <a:r>
              <a:rPr lang="en-US" sz="2800" b="1" dirty="0" err="1" smtClean="0"/>
              <a:t>Registrasi</a:t>
            </a:r>
            <a:r>
              <a:rPr lang="en-US" sz="3200" b="1" dirty="0" smtClean="0"/>
              <a:t> Mata </a:t>
            </a:r>
            <a:r>
              <a:rPr lang="en-US" sz="3200" b="1" dirty="0" err="1" smtClean="0"/>
              <a:t>Kuliah</a:t>
            </a:r>
            <a:r>
              <a:rPr lang="en-US" sz="3200" b="1" dirty="0" smtClean="0"/>
              <a:t> online</a:t>
            </a:r>
          </a:p>
        </p:txBody>
      </p:sp>
      <p:pic>
        <p:nvPicPr>
          <p:cNvPr id="1638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28975" y="914400"/>
            <a:ext cx="2714625" cy="533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638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0400" y="1600200"/>
            <a:ext cx="2743200" cy="533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1447800" y="914400"/>
            <a:ext cx="16002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MULAI 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>
            <a:off x="2667000" y="3172179"/>
            <a:ext cx="3810000" cy="3048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Klik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REGISTRASI MATAKULIAH</a:t>
            </a:r>
          </a:p>
        </p:txBody>
      </p:sp>
      <p:sp>
        <p:nvSpPr>
          <p:cNvPr id="16391" name="AutoShape 8"/>
          <p:cNvSpPr>
            <a:spLocks noChangeArrowheads="1"/>
          </p:cNvSpPr>
          <p:nvPr/>
        </p:nvSpPr>
        <p:spPr bwMode="auto">
          <a:xfrm>
            <a:off x="2667000" y="3705579"/>
            <a:ext cx="3810000" cy="3048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 err="1">
                <a:solidFill>
                  <a:srgbClr val="FF0000"/>
                </a:solidFill>
              </a:rPr>
              <a:t>Klik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>
                <a:solidFill>
                  <a:schemeClr val="bg1"/>
                </a:solidFill>
              </a:rPr>
              <a:t>KODE </a:t>
            </a:r>
            <a:r>
              <a:rPr lang="en-US" sz="1400" b="1" dirty="0" smtClean="0">
                <a:solidFill>
                  <a:schemeClr val="bg1"/>
                </a:solidFill>
              </a:rPr>
              <a:t>MKL </a:t>
            </a:r>
            <a:r>
              <a:rPr lang="en-US" sz="1400" b="1" dirty="0" err="1" smtClean="0">
                <a:solidFill>
                  <a:schemeClr val="bg1"/>
                </a:solidFill>
              </a:rPr>
              <a:t>di</a:t>
            </a:r>
            <a:r>
              <a:rPr lang="en-US" sz="1400" b="1" dirty="0" smtClean="0">
                <a:solidFill>
                  <a:schemeClr val="bg1"/>
                </a:solidFill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</a:rPr>
              <a:t>Daftar</a:t>
            </a:r>
            <a:r>
              <a:rPr lang="en-US" sz="1400" b="1" dirty="0" smtClean="0">
                <a:solidFill>
                  <a:schemeClr val="bg1"/>
                </a:solidFill>
              </a:rPr>
              <a:t> MKL </a:t>
            </a:r>
            <a:r>
              <a:rPr lang="en-US" sz="1400" b="1" dirty="0" err="1" smtClean="0">
                <a:solidFill>
                  <a:schemeClr val="bg1"/>
                </a:solidFill>
              </a:rPr>
              <a:t>yg</a:t>
            </a:r>
            <a:r>
              <a:rPr lang="en-US" sz="1400" b="1" dirty="0" smtClean="0">
                <a:solidFill>
                  <a:schemeClr val="bg1"/>
                </a:solidFill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</a:rPr>
              <a:t>di</a:t>
            </a:r>
            <a:r>
              <a:rPr lang="en-US" sz="1400" b="1" dirty="0" smtClean="0">
                <a:solidFill>
                  <a:schemeClr val="bg1"/>
                </a:solidFill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</a:rPr>
              <a:t>Sajikan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6392" name="AutoShape 10"/>
          <p:cNvSpPr>
            <a:spLocks noChangeArrowheads="1"/>
          </p:cNvSpPr>
          <p:nvPr/>
        </p:nvSpPr>
        <p:spPr bwMode="auto">
          <a:xfrm>
            <a:off x="1828800" y="5715000"/>
            <a:ext cx="5486400" cy="270933"/>
          </a:xfrm>
          <a:prstGeom prst="flowChartAlternateProcess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Klik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KARTU STUDI / </a:t>
            </a:r>
            <a:r>
              <a:rPr lang="en-US" b="1" dirty="0" err="1" smtClean="0">
                <a:solidFill>
                  <a:schemeClr val="bg1"/>
                </a:solidFill>
              </a:rPr>
              <a:t>untuk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Lihat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JADWAL KULIAH</a:t>
            </a:r>
          </a:p>
        </p:txBody>
      </p:sp>
      <p:sp>
        <p:nvSpPr>
          <p:cNvPr id="16393" name="AutoShape 12"/>
          <p:cNvSpPr>
            <a:spLocks noChangeArrowheads="1"/>
          </p:cNvSpPr>
          <p:nvPr/>
        </p:nvSpPr>
        <p:spPr bwMode="auto">
          <a:xfrm>
            <a:off x="2590800" y="4202289"/>
            <a:ext cx="3962400" cy="1298226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 err="1">
                <a:solidFill>
                  <a:srgbClr val="FF0000"/>
                </a:solidFill>
              </a:rPr>
              <a:t>Klik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bg1"/>
                </a:solidFill>
              </a:rPr>
              <a:t>KODE </a:t>
            </a:r>
            <a:r>
              <a:rPr lang="en-US" sz="1400" b="1" dirty="0" smtClean="0">
                <a:solidFill>
                  <a:schemeClr val="bg1"/>
                </a:solidFill>
              </a:rPr>
              <a:t>MKL</a:t>
            </a:r>
          </a:p>
          <a:p>
            <a:pPr algn="ctr"/>
            <a:r>
              <a:rPr lang="en-US" sz="1400" b="1" dirty="0" err="1" smtClean="0">
                <a:solidFill>
                  <a:schemeClr val="bg1"/>
                </a:solidFill>
              </a:rPr>
              <a:t>di</a:t>
            </a:r>
            <a:r>
              <a:rPr lang="en-US" sz="1400" b="1" dirty="0" smtClean="0">
                <a:solidFill>
                  <a:schemeClr val="bg1"/>
                </a:solidFill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</a:rPr>
              <a:t>Daftar</a:t>
            </a:r>
            <a:r>
              <a:rPr lang="en-US" sz="1400" b="1" dirty="0" smtClean="0">
                <a:solidFill>
                  <a:schemeClr val="bg1"/>
                </a:solidFill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</a:rPr>
              <a:t>Kelas</a:t>
            </a:r>
            <a:r>
              <a:rPr lang="en-US" sz="1400" b="1" dirty="0" smtClean="0">
                <a:solidFill>
                  <a:schemeClr val="bg1"/>
                </a:solidFill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</a:rPr>
              <a:t>Tersedia</a:t>
            </a:r>
            <a:r>
              <a:rPr lang="en-US" sz="1400" b="1" dirty="0" smtClean="0">
                <a:solidFill>
                  <a:schemeClr val="bg1"/>
                </a:solidFill>
              </a:rPr>
              <a:t> (A,B,C…)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6394" name="AutoShape 5"/>
          <p:cNvSpPr>
            <a:spLocks noChangeArrowheads="1"/>
          </p:cNvSpPr>
          <p:nvPr/>
        </p:nvSpPr>
        <p:spPr bwMode="auto">
          <a:xfrm>
            <a:off x="3962400" y="6172200"/>
            <a:ext cx="1219200" cy="53340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SELESAI</a:t>
            </a:r>
          </a:p>
          <a:p>
            <a:pPr algn="ctr"/>
            <a:r>
              <a:rPr lang="en-US" b="1" dirty="0">
                <a:solidFill>
                  <a:srgbClr val="FF0066"/>
                </a:solidFill>
              </a:rPr>
              <a:t>Logout</a:t>
            </a:r>
          </a:p>
        </p:txBody>
      </p:sp>
      <p:sp>
        <p:nvSpPr>
          <p:cNvPr id="16395" name="AutoShape 5"/>
          <p:cNvSpPr>
            <a:spLocks noChangeArrowheads="1"/>
          </p:cNvSpPr>
          <p:nvPr/>
        </p:nvSpPr>
        <p:spPr bwMode="auto">
          <a:xfrm>
            <a:off x="5410200" y="6324600"/>
            <a:ext cx="3048000" cy="30480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 dirty="0" err="1" smtClean="0">
                <a:solidFill>
                  <a:srgbClr val="FFFF00"/>
                </a:solidFill>
              </a:rPr>
              <a:t>Cetak</a:t>
            </a:r>
            <a:r>
              <a:rPr lang="en-US" sz="1600" b="1" dirty="0" smtClean="0">
                <a:solidFill>
                  <a:srgbClr val="FFFF00"/>
                </a:solidFill>
              </a:rPr>
              <a:t> </a:t>
            </a:r>
            <a:r>
              <a:rPr lang="en-US" sz="1600" b="1" dirty="0" err="1" smtClean="0">
                <a:solidFill>
                  <a:srgbClr val="FFFF00"/>
                </a:solidFill>
              </a:rPr>
              <a:t>Jadwal</a:t>
            </a:r>
            <a:r>
              <a:rPr lang="en-US" sz="1600" b="1" dirty="0" smtClean="0">
                <a:solidFill>
                  <a:srgbClr val="FFFF00"/>
                </a:solidFill>
              </a:rPr>
              <a:t> / KST </a:t>
            </a:r>
            <a:r>
              <a:rPr lang="en-US" sz="1600" b="1" dirty="0" err="1" smtClean="0">
                <a:solidFill>
                  <a:srgbClr val="FFFF00"/>
                </a:solidFill>
              </a:rPr>
              <a:t>di</a:t>
            </a:r>
            <a:r>
              <a:rPr lang="en-US" sz="1600" b="1" dirty="0" smtClean="0">
                <a:solidFill>
                  <a:srgbClr val="FFFF00"/>
                </a:solidFill>
              </a:rPr>
              <a:t> </a:t>
            </a:r>
            <a:r>
              <a:rPr lang="en-US" sz="1600" b="1" dirty="0" err="1" smtClean="0">
                <a:solidFill>
                  <a:srgbClr val="FFFF00"/>
                </a:solidFill>
              </a:rPr>
              <a:t>Petugas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16396" name="Line 15"/>
          <p:cNvSpPr>
            <a:spLocks noChangeShapeType="1"/>
          </p:cNvSpPr>
          <p:nvPr/>
        </p:nvSpPr>
        <p:spPr bwMode="auto">
          <a:xfrm>
            <a:off x="5867400" y="1371600"/>
            <a:ext cx="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8" name="Line 17"/>
          <p:cNvSpPr>
            <a:spLocks noChangeShapeType="1"/>
          </p:cNvSpPr>
          <p:nvPr/>
        </p:nvSpPr>
        <p:spPr bwMode="auto">
          <a:xfrm>
            <a:off x="4572000" y="3457224"/>
            <a:ext cx="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9" name="Line 18"/>
          <p:cNvSpPr>
            <a:spLocks noChangeShapeType="1"/>
          </p:cNvSpPr>
          <p:nvPr/>
        </p:nvSpPr>
        <p:spPr bwMode="auto">
          <a:xfrm>
            <a:off x="4572000" y="4018845"/>
            <a:ext cx="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400" name="Line 19"/>
          <p:cNvSpPr>
            <a:spLocks noChangeShapeType="1"/>
          </p:cNvSpPr>
          <p:nvPr/>
        </p:nvSpPr>
        <p:spPr bwMode="auto">
          <a:xfrm>
            <a:off x="4572000" y="2971800"/>
            <a:ext cx="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401" name="Line 20"/>
          <p:cNvSpPr>
            <a:spLocks noChangeShapeType="1"/>
          </p:cNvSpPr>
          <p:nvPr/>
        </p:nvSpPr>
        <p:spPr bwMode="auto">
          <a:xfrm>
            <a:off x="4572000" y="5463822"/>
            <a:ext cx="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402" name="Line 21"/>
          <p:cNvSpPr>
            <a:spLocks noChangeShapeType="1"/>
          </p:cNvSpPr>
          <p:nvPr/>
        </p:nvSpPr>
        <p:spPr bwMode="auto">
          <a:xfrm>
            <a:off x="5181600" y="647700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5" name="Freeform 22"/>
          <p:cNvSpPr>
            <a:spLocks/>
          </p:cNvSpPr>
          <p:nvPr/>
        </p:nvSpPr>
        <p:spPr bwMode="auto">
          <a:xfrm flipH="1">
            <a:off x="6477000" y="3809999"/>
            <a:ext cx="1066800" cy="1047045"/>
          </a:xfrm>
          <a:custGeom>
            <a:avLst/>
            <a:gdLst>
              <a:gd name="T0" fmla="*/ 432 w 432"/>
              <a:gd name="T1" fmla="*/ 1152 h 1152"/>
              <a:gd name="T2" fmla="*/ 0 w 432"/>
              <a:gd name="T3" fmla="*/ 1152 h 1152"/>
              <a:gd name="T4" fmla="*/ 0 w 432"/>
              <a:gd name="T5" fmla="*/ 0 h 1152"/>
              <a:gd name="T6" fmla="*/ 384 w 432"/>
              <a:gd name="T7" fmla="*/ 0 h 115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152"/>
              <a:gd name="T14" fmla="*/ 432 w 432"/>
              <a:gd name="T15" fmla="*/ 1152 h 11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152">
                <a:moveTo>
                  <a:pt x="432" y="1152"/>
                </a:moveTo>
                <a:lnTo>
                  <a:pt x="0" y="1152"/>
                </a:lnTo>
                <a:lnTo>
                  <a:pt x="0" y="0"/>
                </a:lnTo>
                <a:lnTo>
                  <a:pt x="384" y="0"/>
                </a:lnTo>
              </a:path>
            </a:pathLst>
          </a:custGeom>
          <a:ln w="38100"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404" name="WordArt 20"/>
          <p:cNvSpPr>
            <a:spLocks noChangeArrowheads="1" noChangeShapeType="1" noTextEdit="1"/>
          </p:cNvSpPr>
          <p:nvPr/>
        </p:nvSpPr>
        <p:spPr bwMode="auto">
          <a:xfrm>
            <a:off x="2286000" y="3694290"/>
            <a:ext cx="152400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66FF"/>
                </a:solidFill>
                <a:latin typeface="Arial Black"/>
              </a:rPr>
              <a:t>2</a:t>
            </a:r>
          </a:p>
        </p:txBody>
      </p:sp>
      <p:sp>
        <p:nvSpPr>
          <p:cNvPr id="16405" name="WordArt 22"/>
          <p:cNvSpPr>
            <a:spLocks noChangeArrowheads="1" noChangeShapeType="1" noTextEdit="1"/>
          </p:cNvSpPr>
          <p:nvPr/>
        </p:nvSpPr>
        <p:spPr bwMode="auto">
          <a:xfrm>
            <a:off x="2286000" y="4686300"/>
            <a:ext cx="152400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66FF"/>
                </a:solidFill>
                <a:latin typeface="Arial Black"/>
              </a:rPr>
              <a:t>3</a:t>
            </a: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6705600" y="3942645"/>
            <a:ext cx="1905000" cy="6858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Jadwal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onflik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defRPr/>
            </a:pP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en-US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Kelas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Penuh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defRPr/>
            </a:pP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 </a:t>
            </a:r>
            <a:r>
              <a:rPr lang="en-US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Ganti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Kelas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MKL)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501422" y="3863622"/>
            <a:ext cx="1219200" cy="990600"/>
          </a:xfrm>
          <a:custGeom>
            <a:avLst/>
            <a:gdLst>
              <a:gd name="T0" fmla="*/ 432 w 432"/>
              <a:gd name="T1" fmla="*/ 1152 h 1152"/>
              <a:gd name="T2" fmla="*/ 0 w 432"/>
              <a:gd name="T3" fmla="*/ 1152 h 1152"/>
              <a:gd name="T4" fmla="*/ 0 w 432"/>
              <a:gd name="T5" fmla="*/ 0 h 1152"/>
              <a:gd name="T6" fmla="*/ 384 w 432"/>
              <a:gd name="T7" fmla="*/ 0 h 115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152"/>
              <a:gd name="T14" fmla="*/ 432 w 432"/>
              <a:gd name="T15" fmla="*/ 1152 h 11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152">
                <a:moveTo>
                  <a:pt x="432" y="1152"/>
                </a:moveTo>
                <a:lnTo>
                  <a:pt x="0" y="1152"/>
                </a:lnTo>
                <a:lnTo>
                  <a:pt x="0" y="0"/>
                </a:lnTo>
                <a:lnTo>
                  <a:pt x="384" y="0"/>
                </a:lnTo>
              </a:path>
            </a:pathLst>
          </a:custGeom>
          <a:ln w="381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408" name="AutoShape 5"/>
          <p:cNvSpPr>
            <a:spLocks noChangeArrowheads="1"/>
          </p:cNvSpPr>
          <p:nvPr/>
        </p:nvSpPr>
        <p:spPr bwMode="auto">
          <a:xfrm>
            <a:off x="1143000" y="1600200"/>
            <a:ext cx="19050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Isi Kelengkapan 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6409" name="WordArt 20"/>
          <p:cNvSpPr>
            <a:spLocks noChangeArrowheads="1" noChangeShapeType="1" noTextEdit="1"/>
          </p:cNvSpPr>
          <p:nvPr/>
        </p:nvSpPr>
        <p:spPr bwMode="auto">
          <a:xfrm>
            <a:off x="2277534" y="3112911"/>
            <a:ext cx="152400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66FF"/>
                </a:solidFill>
                <a:latin typeface="Arial Black"/>
              </a:rPr>
              <a:t>1</a:t>
            </a:r>
          </a:p>
        </p:txBody>
      </p:sp>
      <p:sp>
        <p:nvSpPr>
          <p:cNvPr id="16411" name="AutoShape 5"/>
          <p:cNvSpPr>
            <a:spLocks noChangeArrowheads="1"/>
          </p:cNvSpPr>
          <p:nvPr/>
        </p:nvSpPr>
        <p:spPr bwMode="auto">
          <a:xfrm>
            <a:off x="228600" y="6477000"/>
            <a:ext cx="1447800" cy="228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SELESAI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AutoShape 10"/>
          <p:cNvSpPr>
            <a:spLocks noChangeArrowheads="1"/>
          </p:cNvSpPr>
          <p:nvPr/>
        </p:nvSpPr>
        <p:spPr bwMode="auto">
          <a:xfrm>
            <a:off x="3200400" y="5181600"/>
            <a:ext cx="2819400" cy="282222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MKL </a:t>
            </a:r>
            <a:r>
              <a:rPr lang="en-US" sz="1400" dirty="0" err="1" smtClean="0">
                <a:solidFill>
                  <a:schemeClr val="bg1"/>
                </a:solidFill>
              </a:rPr>
              <a:t>Masuk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ke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Kartu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Studi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Line 20"/>
          <p:cNvSpPr>
            <a:spLocks noChangeShapeType="1"/>
          </p:cNvSpPr>
          <p:nvPr/>
        </p:nvSpPr>
        <p:spPr bwMode="auto">
          <a:xfrm>
            <a:off x="4572000" y="6019800"/>
            <a:ext cx="0" cy="152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" name="Action Button: Home 29">
            <a:hlinkClick r:id="rId5" action="ppaction://hlinksldjump" highlightClick="1"/>
          </p:cNvPr>
          <p:cNvSpPr/>
          <p:nvPr/>
        </p:nvSpPr>
        <p:spPr>
          <a:xfrm>
            <a:off x="8534400" y="6479823"/>
            <a:ext cx="541866" cy="3048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 anchorCtr="0"/>
          <a:lstStyle/>
          <a:p>
            <a:pPr algn="ctr">
              <a:defRPr/>
            </a:pPr>
            <a:r>
              <a:rPr lang="en-US" sz="1000" dirty="0" err="1" smtClean="0"/>
              <a:t>Siklus</a:t>
            </a:r>
            <a:endParaRPr lang="en-US" sz="1000" dirty="0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3200400" y="2209800"/>
            <a:ext cx="2743200" cy="228600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</a:rPr>
              <a:t>Klik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FF00"/>
                </a:solidFill>
              </a:rPr>
              <a:t>REGISTRASI </a:t>
            </a:r>
            <a:r>
              <a:rPr lang="en-US" sz="1600" b="1" dirty="0" smtClean="0">
                <a:solidFill>
                  <a:srgbClr val="FFFF00"/>
                </a:solidFill>
              </a:rPr>
              <a:t>ULANG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32" name="AutoShape 7"/>
          <p:cNvSpPr>
            <a:spLocks noChangeArrowheads="1"/>
          </p:cNvSpPr>
          <p:nvPr/>
        </p:nvSpPr>
        <p:spPr bwMode="auto">
          <a:xfrm>
            <a:off x="3200400" y="2480733"/>
            <a:ext cx="2743200" cy="228600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</a:rPr>
              <a:t>Bayar </a:t>
            </a:r>
            <a:r>
              <a:rPr lang="en-US" sz="1600" b="1" dirty="0" err="1" smtClean="0">
                <a:solidFill>
                  <a:srgbClr val="FFFF00"/>
                </a:solidFill>
              </a:rPr>
              <a:t>di</a:t>
            </a:r>
            <a:r>
              <a:rPr lang="en-US" sz="1600" b="1" dirty="0" smtClean="0">
                <a:solidFill>
                  <a:srgbClr val="FFFF00"/>
                </a:solidFill>
              </a:rPr>
              <a:t> BANK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2667000" y="2740377"/>
            <a:ext cx="3810000" cy="304800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 err="1" smtClean="0">
                <a:solidFill>
                  <a:srgbClr val="FFFF00"/>
                </a:solidFill>
              </a:rPr>
              <a:t>Menyusun</a:t>
            </a:r>
            <a:r>
              <a:rPr lang="en-US" sz="1400" b="1" dirty="0" smtClean="0">
                <a:solidFill>
                  <a:srgbClr val="FFFF00"/>
                </a:solidFill>
              </a:rPr>
              <a:t> </a:t>
            </a:r>
            <a:r>
              <a:rPr lang="en-US" sz="1400" b="1" dirty="0" err="1" smtClean="0">
                <a:solidFill>
                  <a:srgbClr val="FFFF00"/>
                </a:solidFill>
              </a:rPr>
              <a:t>Jadwal</a:t>
            </a:r>
            <a:r>
              <a:rPr lang="en-US" sz="1400" b="1" dirty="0" smtClean="0">
                <a:solidFill>
                  <a:srgbClr val="FFFF00"/>
                </a:solidFill>
              </a:rPr>
              <a:t> </a:t>
            </a:r>
            <a:r>
              <a:rPr lang="en-US" sz="1400" b="1" dirty="0" err="1" smtClean="0">
                <a:solidFill>
                  <a:srgbClr val="FFFF00"/>
                </a:solidFill>
              </a:rPr>
              <a:t>di</a:t>
            </a:r>
            <a:r>
              <a:rPr lang="en-US" sz="1400" b="1" dirty="0" smtClean="0">
                <a:solidFill>
                  <a:srgbClr val="FFFF00"/>
                </a:solidFill>
              </a:rPr>
              <a:t> Form RMK &amp; </a:t>
            </a:r>
            <a:r>
              <a:rPr lang="en-US" sz="1400" b="1" dirty="0" err="1" smtClean="0">
                <a:solidFill>
                  <a:srgbClr val="FFFF00"/>
                </a:solidFill>
              </a:rPr>
              <a:t>Perwalian</a:t>
            </a:r>
            <a:endParaRPr lang="en-US" sz="1400" b="1" dirty="0">
              <a:solidFill>
                <a:srgbClr val="FFFF00"/>
              </a:solidFill>
            </a:endParaRPr>
          </a:p>
        </p:txBody>
      </p:sp>
      <p:sp>
        <p:nvSpPr>
          <p:cNvPr id="16397" name="Line 16"/>
          <p:cNvSpPr>
            <a:spLocks noChangeShapeType="1"/>
          </p:cNvSpPr>
          <p:nvPr/>
        </p:nvSpPr>
        <p:spPr bwMode="auto">
          <a:xfrm>
            <a:off x="5867400" y="1981200"/>
            <a:ext cx="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2819400" y="4572000"/>
            <a:ext cx="3657600" cy="762000"/>
          </a:xfrm>
        </p:spPr>
        <p:txBody>
          <a:bodyPr/>
          <a:lstStyle/>
          <a:p>
            <a:r>
              <a:rPr lang="en-US" sz="7200" dirty="0" err="1" smtClean="0"/>
              <a:t>Selesai</a:t>
            </a:r>
            <a:endParaRPr lang="en-US" sz="7200" dirty="0" smtClean="0"/>
          </a:p>
        </p:txBody>
      </p:sp>
      <p:sp>
        <p:nvSpPr>
          <p:cNvPr id="22531" name="AutoShape 5"/>
          <p:cNvSpPr>
            <a:spLocks noChangeArrowheads="1"/>
          </p:cNvSpPr>
          <p:nvPr/>
        </p:nvSpPr>
        <p:spPr bwMode="auto">
          <a:xfrm>
            <a:off x="7391400" y="6400800"/>
            <a:ext cx="1577975" cy="2619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hlinkClick r:id="rId2" action="ppaction://hlinksldjump"/>
              </a:rPr>
              <a:t>Ke FLOW REG.</a:t>
            </a:r>
            <a:endParaRPr lang="en-US" sz="1200" b="1">
              <a:solidFill>
                <a:schemeClr val="bg1"/>
              </a:solidFill>
            </a:endParaRPr>
          </a:p>
        </p:txBody>
      </p:sp>
      <p:pic>
        <p:nvPicPr>
          <p:cNvPr id="22532" name="Picture 3" descr="uksw_logo_color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762000"/>
            <a:ext cx="198278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533400" y="2895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Selamat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Menjadi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Mahasiswa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UKSW yang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berprestasi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j-lt"/>
                <a:ea typeface="+mj-ea"/>
                <a:cs typeface="+mj-cs"/>
              </a:rPr>
              <a:t>By P. </a:t>
            </a:r>
            <a:r>
              <a:rPr lang="en-US" sz="1200" dirty="0" err="1" smtClean="0">
                <a:latin typeface="+mj-lt"/>
                <a:ea typeface="+mj-ea"/>
                <a:cs typeface="+mj-cs"/>
              </a:rPr>
              <a:t>Narko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7772400" cy="639763"/>
          </a:xfrm>
        </p:spPr>
        <p:txBody>
          <a:bodyPr/>
          <a:lstStyle/>
          <a:p>
            <a:r>
              <a:rPr lang="en-US" sz="1600" b="1" dirty="0" err="1" smtClean="0"/>
              <a:t>Contoh</a:t>
            </a:r>
            <a:r>
              <a:rPr lang="en-US" sz="2400" b="1" dirty="0" smtClean="0"/>
              <a:t> : </a:t>
            </a:r>
            <a:r>
              <a:rPr lang="en-US" sz="2400" b="1" dirty="0" err="1" smtClean="0"/>
              <a:t>pesan</a:t>
            </a:r>
            <a:r>
              <a:rPr lang="en-US" sz="2400" b="1" dirty="0" smtClean="0"/>
              <a:t> CETAK TRANSKRIP NILAI </a:t>
            </a:r>
            <a:r>
              <a:rPr lang="en-US" sz="2400" b="1" dirty="0" err="1" smtClean="0"/>
              <a:t>melalui</a:t>
            </a:r>
            <a:r>
              <a:rPr lang="en-US" sz="2400" b="1" dirty="0" smtClean="0"/>
              <a:t> email Student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1600" b="1" dirty="0" err="1" smtClean="0"/>
              <a:t>Kirim</a:t>
            </a:r>
            <a:r>
              <a:rPr lang="en-US" sz="1600" b="1" dirty="0" smtClean="0"/>
              <a:t> Email </a:t>
            </a:r>
            <a:r>
              <a:rPr lang="en-US" sz="1600" b="1" dirty="0" err="1" smtClean="0"/>
              <a:t>kosong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ke</a:t>
            </a:r>
            <a:r>
              <a:rPr lang="en-US" sz="1600" b="1" dirty="0" smtClean="0"/>
              <a:t> </a:t>
            </a:r>
            <a:r>
              <a:rPr lang="en-US" sz="1600" b="1" dirty="0" smtClean="0">
                <a:hlinkClick r:id="rId2"/>
              </a:rPr>
              <a:t>baa.nilai@adm.uksw.edu</a:t>
            </a:r>
            <a:r>
              <a:rPr lang="en-US" sz="1600" b="1" dirty="0" smtClean="0"/>
              <a:t>, Subject : </a:t>
            </a:r>
            <a:r>
              <a:rPr lang="en-US" sz="1600" b="1" dirty="0" err="1" smtClean="0">
                <a:solidFill>
                  <a:srgbClr val="0000FF"/>
                </a:solidFill>
              </a:rPr>
              <a:t>Permintaan</a:t>
            </a:r>
            <a:r>
              <a:rPr lang="en-US" sz="1600" b="1" dirty="0" smtClean="0">
                <a:solidFill>
                  <a:srgbClr val="0000FF"/>
                </a:solidFill>
              </a:rPr>
              <a:t>  </a:t>
            </a:r>
            <a:r>
              <a:rPr lang="en-US" sz="1600" b="1" dirty="0" err="1" smtClean="0">
                <a:solidFill>
                  <a:srgbClr val="0000FF"/>
                </a:solidFill>
              </a:rPr>
              <a:t>Cetak</a:t>
            </a:r>
            <a:r>
              <a:rPr lang="en-US" sz="1600" b="1" dirty="0" smtClean="0">
                <a:solidFill>
                  <a:srgbClr val="0000FF"/>
                </a:solidFill>
              </a:rPr>
              <a:t> </a:t>
            </a:r>
            <a:r>
              <a:rPr lang="en-US" sz="1600" b="1" dirty="0" err="1" smtClean="0">
                <a:solidFill>
                  <a:srgbClr val="0000FF"/>
                </a:solidFill>
              </a:rPr>
              <a:t>Transkrip</a:t>
            </a:r>
            <a:r>
              <a:rPr lang="en-US" sz="1600" b="1" dirty="0" smtClean="0"/>
              <a:t>.</a:t>
            </a:r>
          </a:p>
          <a:p>
            <a:r>
              <a:rPr lang="en-US" sz="1600" b="1" dirty="0" err="1" smtClean="0"/>
              <a:t>Setelah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kirim</a:t>
            </a:r>
            <a:r>
              <a:rPr lang="en-US" sz="1600" b="1" dirty="0" smtClean="0"/>
              <a:t> email </a:t>
            </a:r>
            <a:r>
              <a:rPr lang="en-US" sz="1600" b="1" dirty="0" err="1" smtClean="0"/>
              <a:t>diatas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silahkan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datang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ke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Bagian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Nilai</a:t>
            </a:r>
            <a:r>
              <a:rPr lang="en-US" sz="1600" b="1" dirty="0" smtClean="0"/>
              <a:t> (</a:t>
            </a:r>
            <a:r>
              <a:rPr lang="en-US" sz="1600" b="1" dirty="0" err="1" smtClean="0"/>
              <a:t>Gedung</a:t>
            </a:r>
            <a:r>
              <a:rPr lang="en-US" sz="1600" b="1" dirty="0" smtClean="0"/>
              <a:t> GAP) </a:t>
            </a:r>
            <a:r>
              <a:rPr lang="en-US" sz="1600" b="1" dirty="0" err="1" smtClean="0"/>
              <a:t>untuk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mengambil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cetakan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Transkrip</a:t>
            </a:r>
            <a:r>
              <a:rPr lang="en-US" sz="1600" b="1" dirty="0" smtClean="0"/>
              <a:t>.</a:t>
            </a:r>
            <a:r>
              <a:rPr lang="en-US" sz="1600" dirty="0" smtClean="0"/>
              <a:t> </a:t>
            </a:r>
          </a:p>
        </p:txBody>
      </p:sp>
      <p:sp>
        <p:nvSpPr>
          <p:cNvPr id="2048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48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914400"/>
            <a:ext cx="7848600" cy="4648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20486" name="Rectangle 3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/>
          </a:p>
        </p:txBody>
      </p:sp>
      <p:sp>
        <p:nvSpPr>
          <p:cNvPr id="20487" name="AutoShape 5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7391400" y="6477000"/>
            <a:ext cx="1577975" cy="261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Lanjut</a:t>
            </a:r>
            <a:r>
              <a:rPr lang="en-US" sz="1200" b="1" dirty="0">
                <a:solidFill>
                  <a:schemeClr val="bg1"/>
                </a:solidFill>
              </a:rPr>
              <a:t>  </a:t>
            </a:r>
            <a:r>
              <a:rPr lang="en-US" sz="1200" b="1" dirty="0" err="1">
                <a:solidFill>
                  <a:schemeClr val="bg1"/>
                </a:solidFill>
              </a:rPr>
              <a:t>ke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</a:rPr>
              <a:t>Bara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3276600"/>
            <a:ext cx="1219200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616201" y="2796822"/>
            <a:ext cx="445911" cy="1749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077200" cy="639763"/>
          </a:xfrm>
        </p:spPr>
        <p:txBody>
          <a:bodyPr/>
          <a:lstStyle/>
          <a:p>
            <a:r>
              <a:rPr lang="en-US" sz="1600" b="1" dirty="0" err="1" smtClean="0"/>
              <a:t>Contoh</a:t>
            </a:r>
            <a:r>
              <a:rPr lang="en-US" sz="1600" b="1" dirty="0" smtClean="0"/>
              <a:t> : </a:t>
            </a:r>
            <a:r>
              <a:rPr lang="en-US" sz="2400" b="1" dirty="0" err="1" smtClean="0"/>
              <a:t>Pertanyaan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Seputar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Administrasi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akademik</a:t>
            </a:r>
            <a:r>
              <a:rPr lang="en-US" sz="2400" b="1" dirty="0" smtClean="0"/>
              <a:t> </a:t>
            </a:r>
            <a:br>
              <a:rPr lang="en-US" sz="2400" b="1" dirty="0" smtClean="0"/>
            </a:br>
            <a:r>
              <a:rPr lang="en-US" sz="2400" b="1" dirty="0" err="1" smtClean="0"/>
              <a:t>ke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Bagian</a:t>
            </a:r>
            <a:r>
              <a:rPr lang="en-US" sz="2400" b="1" dirty="0" smtClean="0"/>
              <a:t> BARA </a:t>
            </a:r>
            <a:r>
              <a:rPr lang="en-US" sz="2400" b="1" dirty="0" err="1" smtClean="0"/>
              <a:t>melalui</a:t>
            </a:r>
            <a:r>
              <a:rPr lang="en-US" sz="2400" b="1" dirty="0" smtClean="0"/>
              <a:t> email Student</a:t>
            </a:r>
          </a:p>
        </p:txBody>
      </p:sp>
      <p:sp>
        <p:nvSpPr>
          <p:cNvPr id="2048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487" name="AutoShape 5"/>
          <p:cNvSpPr>
            <a:spLocks noChangeArrowheads="1"/>
          </p:cNvSpPr>
          <p:nvPr/>
        </p:nvSpPr>
        <p:spPr bwMode="auto">
          <a:xfrm>
            <a:off x="7391400" y="6400800"/>
            <a:ext cx="1577975" cy="261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Lanjut  ke Net-ID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1085850"/>
            <a:ext cx="788670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20889" y="5737578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anda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balasan</a:t>
            </a:r>
            <a:r>
              <a:rPr lang="en-US" dirty="0" smtClean="0"/>
              <a:t> email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petugas</a:t>
            </a:r>
            <a:r>
              <a:rPr lang="en-US" dirty="0" smtClean="0"/>
              <a:t> BARA </a:t>
            </a:r>
            <a:r>
              <a:rPr lang="en-US" dirty="0" err="1" smtClean="0"/>
              <a:t>tentang</a:t>
            </a:r>
            <a:r>
              <a:rPr lang="en-US" dirty="0" smtClean="0"/>
              <a:t> </a:t>
            </a:r>
            <a:r>
              <a:rPr lang="en-US" dirty="0" err="1" smtClean="0"/>
              <a:t>permintaan</a:t>
            </a:r>
            <a:r>
              <a:rPr lang="en-US" dirty="0" smtClean="0"/>
              <a:t> reset Password.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50711" y="3440289"/>
            <a:ext cx="1100667" cy="2596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506134" y="2980266"/>
            <a:ext cx="445911" cy="1749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52400"/>
            <a:ext cx="1066800" cy="839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1357488" y="76200"/>
            <a:ext cx="7315200" cy="1066800"/>
          </a:xfrm>
        </p:spPr>
        <p:txBody>
          <a:bodyPr/>
          <a:lstStyle/>
          <a:p>
            <a:r>
              <a:rPr lang="en-US" sz="2400" b="1" dirty="0" err="1" smtClean="0"/>
              <a:t>Fasilitas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HotSpot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000" dirty="0" smtClean="0"/>
              <a:t>MHS </a:t>
            </a:r>
            <a:r>
              <a:rPr lang="en-US" sz="2000" dirty="0" err="1" smtClean="0"/>
              <a:t>Mendapat</a:t>
            </a:r>
            <a:r>
              <a:rPr lang="en-US" sz="2000" dirty="0" smtClean="0"/>
              <a:t> </a:t>
            </a:r>
            <a:r>
              <a:rPr lang="en-US" sz="2000" dirty="0" err="1" smtClean="0"/>
              <a:t>Akses</a:t>
            </a:r>
            <a:r>
              <a:rPr lang="en-US" sz="2000" dirty="0" smtClean="0"/>
              <a:t> Internet </a:t>
            </a:r>
            <a:r>
              <a:rPr lang="en-US" sz="2000" dirty="0" smtClean="0">
                <a:solidFill>
                  <a:srgbClr val="FF0066"/>
                </a:solidFill>
              </a:rPr>
              <a:t>Gratis</a:t>
            </a:r>
            <a:r>
              <a:rPr lang="en-US" sz="2000" dirty="0" smtClean="0"/>
              <a:t> </a:t>
            </a:r>
            <a:r>
              <a:rPr lang="en-US" sz="2000" dirty="0" err="1" smtClean="0"/>
              <a:t>melalui</a:t>
            </a:r>
            <a:r>
              <a:rPr lang="en-US" sz="2000" dirty="0" smtClean="0"/>
              <a:t> </a:t>
            </a:r>
            <a:r>
              <a:rPr lang="en-US" sz="2000" dirty="0" err="1" smtClean="0">
                <a:solidFill>
                  <a:srgbClr val="FF0066"/>
                </a:solidFill>
              </a:rPr>
              <a:t>WiFi</a:t>
            </a:r>
            <a:r>
              <a:rPr lang="en-US" sz="2000" dirty="0" smtClean="0"/>
              <a:t> </a:t>
            </a:r>
            <a:r>
              <a:rPr lang="en-US" sz="2000" dirty="0" err="1" smtClean="0"/>
              <a:t>di</a:t>
            </a:r>
            <a:r>
              <a:rPr lang="en-US" sz="2000" dirty="0" smtClean="0"/>
              <a:t> </a:t>
            </a:r>
            <a:r>
              <a:rPr lang="en-US" sz="2000" dirty="0" err="1" smtClean="0"/>
              <a:t>Kampus</a:t>
            </a:r>
            <a:r>
              <a:rPr lang="en-US" sz="2000" dirty="0" smtClean="0"/>
              <a:t> UKSW</a:t>
            </a:r>
            <a:br>
              <a:rPr lang="en-US" sz="2000" dirty="0" smtClean="0"/>
            </a:br>
            <a:r>
              <a:rPr lang="en-US" sz="2000" dirty="0" err="1" smtClean="0"/>
              <a:t>dengan</a:t>
            </a:r>
            <a:r>
              <a:rPr lang="en-US" sz="2000" dirty="0" smtClean="0"/>
              <a:t> Net ID</a:t>
            </a:r>
          </a:p>
        </p:txBody>
      </p:sp>
      <p:sp>
        <p:nvSpPr>
          <p:cNvPr id="21507" name="AutoShape 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391400" y="6479823"/>
            <a:ext cx="1577975" cy="2619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 b="1" dirty="0" err="1" smtClean="0">
                <a:solidFill>
                  <a:schemeClr val="bg1"/>
                </a:solidFill>
              </a:rPr>
              <a:t>Ke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</a:rPr>
              <a:t>mesin</a:t>
            </a:r>
            <a:r>
              <a:rPr lang="en-US" sz="1200" b="1" dirty="0" smtClean="0">
                <a:solidFill>
                  <a:schemeClr val="bg1"/>
                </a:solidFill>
              </a:rPr>
              <a:t> ALAM</a:t>
            </a:r>
            <a:endParaRPr lang="en-US" sz="1200" b="1" dirty="0">
              <a:solidFill>
                <a:schemeClr val="bg1"/>
              </a:solidFill>
            </a:endParaRPr>
          </a:p>
        </p:txBody>
      </p:sp>
      <p:grpSp>
        <p:nvGrpSpPr>
          <p:cNvPr id="21508" name="Group 6"/>
          <p:cNvGrpSpPr>
            <a:grpSpLocks/>
          </p:cNvGrpSpPr>
          <p:nvPr/>
        </p:nvGrpSpPr>
        <p:grpSpPr bwMode="auto">
          <a:xfrm>
            <a:off x="457201" y="1066800"/>
            <a:ext cx="8229600" cy="4876800"/>
            <a:chOff x="228600" y="1066800"/>
            <a:chExt cx="8689975" cy="5257800"/>
          </a:xfrm>
        </p:grpSpPr>
        <p:pic>
          <p:nvPicPr>
            <p:cNvPr id="2150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" y="1066800"/>
              <a:ext cx="8689975" cy="5257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3036888" y="4492625"/>
              <a:ext cx="5345112" cy="3381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b="1" dirty="0">
                  <a:ln w="12700">
                    <a:noFill/>
                    <a:prstDash val="solid"/>
                  </a:ln>
                  <a:solidFill>
                    <a:srgbClr val="473F1D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Request </a:t>
              </a:r>
              <a:r>
                <a:rPr lang="en-US" sz="1600" b="1" dirty="0" err="1">
                  <a:ln w="12700">
                    <a:noFill/>
                    <a:prstDash val="solid"/>
                  </a:ln>
                  <a:solidFill>
                    <a:srgbClr val="473F1D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NetID</a:t>
              </a:r>
              <a:endParaRPr lang="en-US" sz="1600" b="1" dirty="0">
                <a:ln w="12700">
                  <a:noFill/>
                  <a:prstDash val="solid"/>
                </a:ln>
                <a:solidFill>
                  <a:srgbClr val="473F1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048000" y="3984625"/>
              <a:ext cx="5334000" cy="3381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b="1" dirty="0">
                  <a:ln w="12700">
                    <a:noFill/>
                    <a:prstDash val="solid"/>
                  </a:ln>
                  <a:solidFill>
                    <a:srgbClr val="473F1D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admin@student.uksw.edu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57200" y="6008317"/>
            <a:ext cx="8305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pitchFamily="34" charset="0"/>
              <a:buChar char="•"/>
            </a:pPr>
            <a:r>
              <a:rPr lang="en-US" sz="1200" b="1" dirty="0" smtClean="0"/>
              <a:t>Cara request Net-ID,  </a:t>
            </a:r>
            <a:r>
              <a:rPr lang="en-US" sz="1200" b="1" dirty="0" err="1" smtClean="0"/>
              <a:t>Kirim</a:t>
            </a:r>
            <a:r>
              <a:rPr lang="en-US" sz="1200" b="1" dirty="0" smtClean="0"/>
              <a:t> Email </a:t>
            </a:r>
            <a:r>
              <a:rPr lang="en-US" sz="1200" b="1" dirty="0" err="1" smtClean="0"/>
              <a:t>kosong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ke</a:t>
            </a:r>
            <a:r>
              <a:rPr lang="en-US" sz="1400" b="1" dirty="0" smtClean="0"/>
              <a:t> </a:t>
            </a:r>
            <a:r>
              <a:rPr lang="en-US" sz="1400" b="1" dirty="0" smtClean="0">
                <a:hlinkClick r:id="rId5"/>
              </a:rPr>
              <a:t>admin@student.uksw.edu</a:t>
            </a:r>
            <a:r>
              <a:rPr lang="en-US" sz="1400" b="1" dirty="0" smtClean="0"/>
              <a:t>, Subject : </a:t>
            </a:r>
            <a:r>
              <a:rPr lang="en-US" sz="1400" b="1" dirty="0" smtClean="0">
                <a:solidFill>
                  <a:srgbClr val="0000FF"/>
                </a:solidFill>
              </a:rPr>
              <a:t>Request  </a:t>
            </a:r>
            <a:r>
              <a:rPr lang="en-US" sz="1400" b="1" dirty="0" err="1" smtClean="0">
                <a:solidFill>
                  <a:srgbClr val="0000FF"/>
                </a:solidFill>
              </a:rPr>
              <a:t>NetID</a:t>
            </a:r>
            <a:r>
              <a:rPr lang="en-US" sz="1400" b="1" dirty="0" smtClean="0"/>
              <a:t>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US" sz="1400" dirty="0" err="1" smtClean="0"/>
              <a:t>Setelah</a:t>
            </a:r>
            <a:r>
              <a:rPr lang="en-US" sz="1400" dirty="0" smtClean="0"/>
              <a:t> </a:t>
            </a:r>
            <a:r>
              <a:rPr lang="en-US" sz="1400" dirty="0" err="1" smtClean="0"/>
              <a:t>itu</a:t>
            </a:r>
            <a:r>
              <a:rPr lang="en-US" sz="1400" dirty="0" smtClean="0"/>
              <a:t> </a:t>
            </a:r>
            <a:r>
              <a:rPr lang="en-US" sz="1400" dirty="0" err="1" smtClean="0"/>
              <a:t>anda</a:t>
            </a:r>
            <a:r>
              <a:rPr lang="en-US" sz="1400" dirty="0" smtClean="0"/>
              <a:t>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mendapatkan</a:t>
            </a:r>
            <a:r>
              <a:rPr lang="en-US" sz="1400" dirty="0" smtClean="0"/>
              <a:t> </a:t>
            </a:r>
            <a:r>
              <a:rPr lang="en-US" sz="1400" dirty="0" err="1" smtClean="0"/>
              <a:t>balasan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Admin </a:t>
            </a:r>
            <a:r>
              <a:rPr lang="en-US" sz="1400" dirty="0" err="1" smtClean="0"/>
              <a:t>tentang</a:t>
            </a:r>
            <a:r>
              <a:rPr lang="en-US" sz="1400" dirty="0" smtClean="0"/>
              <a:t> </a:t>
            </a:r>
            <a:r>
              <a:rPr lang="en-US" sz="1400" b="1" dirty="0" smtClean="0"/>
              <a:t>User</a:t>
            </a:r>
            <a:r>
              <a:rPr lang="en-US" sz="1400" dirty="0" smtClean="0"/>
              <a:t>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b="1" dirty="0" smtClean="0"/>
              <a:t>Password</a:t>
            </a:r>
            <a:r>
              <a:rPr lang="en-US" sz="1400" dirty="0" smtClean="0"/>
              <a:t> </a:t>
            </a:r>
            <a:r>
              <a:rPr lang="en-US" sz="1400" dirty="0" err="1" smtClean="0"/>
              <a:t>anda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akses</a:t>
            </a:r>
            <a:r>
              <a:rPr lang="en-US" sz="1400" dirty="0" smtClean="0"/>
              <a:t> </a:t>
            </a:r>
            <a:r>
              <a:rPr lang="en-US" sz="1400" dirty="0" err="1" smtClean="0"/>
              <a:t>Wifi</a:t>
            </a:r>
            <a:r>
              <a:rPr lang="en-US" sz="1400" dirty="0" smtClean="0"/>
              <a:t> </a:t>
            </a:r>
            <a:r>
              <a:rPr lang="en-US" sz="1400" dirty="0" err="1" smtClean="0"/>
              <a:t>Kampus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10" name="Rounded Rectangle 9"/>
          <p:cNvSpPr/>
          <p:nvPr/>
        </p:nvSpPr>
        <p:spPr>
          <a:xfrm>
            <a:off x="824087" y="3733800"/>
            <a:ext cx="1041399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Fasilitas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 ALAM</a:t>
            </a:r>
            <a:br>
              <a:rPr lang="en-US" dirty="0" smtClean="0"/>
            </a:br>
            <a:r>
              <a:rPr lang="en-US" sz="2400" dirty="0" smtClean="0"/>
              <a:t>(</a:t>
            </a:r>
            <a:r>
              <a:rPr lang="en-US" sz="2400" b="1" dirty="0" err="1" smtClean="0">
                <a:solidFill>
                  <a:srgbClr val="FF0066"/>
                </a:solidFill>
              </a:rPr>
              <a:t>A</a:t>
            </a:r>
            <a:r>
              <a:rPr lang="en-US" sz="2400" dirty="0" err="1" smtClean="0"/>
              <a:t>njungan</a:t>
            </a:r>
            <a:r>
              <a:rPr lang="en-US" sz="2400" dirty="0" smtClean="0"/>
              <a:t> </a:t>
            </a:r>
            <a:r>
              <a:rPr lang="en-US" sz="2400" b="1" dirty="0" err="1" smtClean="0">
                <a:solidFill>
                  <a:srgbClr val="FF0066"/>
                </a:solidFill>
              </a:rPr>
              <a:t>L</a:t>
            </a:r>
            <a:r>
              <a:rPr lang="en-US" sz="2400" dirty="0" err="1" smtClean="0"/>
              <a:t>ayanan</a:t>
            </a:r>
            <a:r>
              <a:rPr lang="en-US" sz="2400" dirty="0" smtClean="0"/>
              <a:t> </a:t>
            </a:r>
            <a:r>
              <a:rPr lang="en-US" sz="2400" b="1" dirty="0" err="1" smtClean="0">
                <a:solidFill>
                  <a:srgbClr val="FF0066"/>
                </a:solidFill>
              </a:rPr>
              <a:t>A</a:t>
            </a:r>
            <a:r>
              <a:rPr lang="en-US" sz="2400" dirty="0" err="1" smtClean="0"/>
              <a:t>kademik</a:t>
            </a:r>
            <a:r>
              <a:rPr lang="en-US" sz="2400" dirty="0" smtClean="0"/>
              <a:t> </a:t>
            </a:r>
            <a:r>
              <a:rPr lang="en-US" sz="2400" b="1" dirty="0" err="1" smtClean="0">
                <a:solidFill>
                  <a:srgbClr val="FF0066"/>
                </a:solidFill>
              </a:rPr>
              <a:t>M</a:t>
            </a:r>
            <a:r>
              <a:rPr lang="en-US" sz="2400" dirty="0" err="1" smtClean="0"/>
              <a:t>ahasiswa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4" name="Content Placeholder 3" descr="2013-07-22 16.30.3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2426891" y="1764112"/>
            <a:ext cx="3962400" cy="3634582"/>
          </a:xfrm>
        </p:spPr>
      </p:pic>
      <p:sp>
        <p:nvSpPr>
          <p:cNvPr id="5" name="TextBox 4"/>
          <p:cNvSpPr txBox="1"/>
          <p:nvPr/>
        </p:nvSpPr>
        <p:spPr>
          <a:xfrm>
            <a:off x="533400" y="57912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Gedung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UKSW yang </a:t>
            </a:r>
            <a:r>
              <a:rPr lang="en-US" dirty="0" err="1" smtClean="0"/>
              <a:t>dilengkapi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alat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Mahasiswa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mengakses</a:t>
            </a:r>
            <a:r>
              <a:rPr lang="en-US" dirty="0" smtClean="0"/>
              <a:t> </a:t>
            </a:r>
            <a:r>
              <a:rPr lang="en-US" dirty="0" err="1" smtClean="0"/>
              <a:t>siasat</a:t>
            </a:r>
            <a:r>
              <a:rPr lang="en-US" dirty="0" smtClean="0"/>
              <a:t>  </a:t>
            </a:r>
            <a:r>
              <a:rPr lang="en-US" dirty="0" err="1" smtClean="0"/>
              <a:t>melalui</a:t>
            </a:r>
            <a:r>
              <a:rPr lang="en-US" dirty="0" smtClean="0"/>
              <a:t> </a:t>
            </a:r>
            <a:r>
              <a:rPr lang="en-US" dirty="0" err="1" smtClean="0"/>
              <a:t>Fasilitas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 ALAM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tersedia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6" name="AutoShape 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337425" y="6519862"/>
            <a:ext cx="1577975" cy="2619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 b="1" dirty="0" err="1" smtClean="0">
                <a:solidFill>
                  <a:schemeClr val="bg1"/>
                </a:solidFill>
              </a:rPr>
              <a:t>Ke</a:t>
            </a:r>
            <a:r>
              <a:rPr lang="en-US" sz="1200" b="1" dirty="0" smtClean="0">
                <a:solidFill>
                  <a:schemeClr val="bg1"/>
                </a:solidFill>
              </a:rPr>
              <a:t> POSNET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b="1" dirty="0" err="1" smtClean="0"/>
              <a:t>Fasilitas</a:t>
            </a:r>
            <a:r>
              <a:rPr lang="en-US" b="1" dirty="0" smtClean="0"/>
              <a:t> POSNET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2590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 smtClean="0"/>
              <a:t>Mahasiswa</a:t>
            </a:r>
            <a:r>
              <a:rPr lang="en-US" sz="2800" dirty="0" smtClean="0"/>
              <a:t> </a:t>
            </a:r>
            <a:r>
              <a:rPr lang="en-US" sz="2800" dirty="0" err="1" smtClean="0"/>
              <a:t>mempunyai</a:t>
            </a:r>
            <a:r>
              <a:rPr lang="en-US" sz="2800" dirty="0" smtClean="0"/>
              <a:t> </a:t>
            </a:r>
            <a:r>
              <a:rPr lang="en-US" sz="2800" dirty="0" err="1" smtClean="0"/>
              <a:t>hak</a:t>
            </a:r>
            <a:r>
              <a:rPr lang="en-US" sz="2800" dirty="0" smtClean="0"/>
              <a:t> </a:t>
            </a:r>
            <a:r>
              <a:rPr lang="en-US" sz="2800" dirty="0" err="1" smtClean="0"/>
              <a:t>Akses</a:t>
            </a:r>
            <a:r>
              <a:rPr lang="en-US" sz="2800" dirty="0" smtClean="0"/>
              <a:t> </a:t>
            </a:r>
            <a:r>
              <a:rPr lang="en-US" sz="2800" dirty="0" err="1" smtClean="0"/>
              <a:t>Komputer</a:t>
            </a:r>
            <a:r>
              <a:rPr lang="en-US" sz="2800" dirty="0" smtClean="0"/>
              <a:t> / Internet </a:t>
            </a:r>
            <a:r>
              <a:rPr lang="en-US" sz="2800" b="1" dirty="0" smtClean="0">
                <a:solidFill>
                  <a:srgbClr val="FF0000"/>
                </a:solidFill>
              </a:rPr>
              <a:t>GRATIS</a:t>
            </a:r>
            <a:r>
              <a:rPr lang="en-US" sz="2800" b="1" dirty="0" smtClean="0"/>
              <a:t>.</a:t>
            </a:r>
          </a:p>
          <a:p>
            <a:pPr marL="0" indent="0" algn="ctr">
              <a:buNone/>
            </a:pPr>
            <a:r>
              <a:rPr lang="en-US" sz="2800" dirty="0" err="1" smtClean="0"/>
              <a:t>selama</a:t>
            </a:r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4 jam </a:t>
            </a:r>
            <a:r>
              <a:rPr lang="en-US" sz="2800" dirty="0" smtClean="0"/>
              <a:t>per </a:t>
            </a:r>
            <a:r>
              <a:rPr lang="en-US" sz="2800" dirty="0" err="1" smtClean="0"/>
              <a:t>Bulan</a:t>
            </a:r>
            <a:r>
              <a:rPr lang="en-US" sz="2800" dirty="0" smtClean="0"/>
              <a:t>.</a:t>
            </a:r>
          </a:p>
          <a:p>
            <a:pPr marL="0" indent="0" algn="ctr">
              <a:buNone/>
            </a:pPr>
            <a:r>
              <a:rPr lang="en-US" sz="2800" dirty="0" err="1" smtClean="0"/>
              <a:t>di</a:t>
            </a:r>
            <a:r>
              <a:rPr lang="en-US" sz="2800" dirty="0" smtClean="0"/>
              <a:t> POSNET (</a:t>
            </a:r>
            <a:r>
              <a:rPr lang="en-US" sz="2800" i="1" dirty="0" err="1" smtClean="0"/>
              <a:t>samping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Lapangan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Tenis</a:t>
            </a:r>
            <a:r>
              <a:rPr lang="en-US" sz="2800" dirty="0" smtClean="0"/>
              <a:t>)</a:t>
            </a:r>
          </a:p>
          <a:p>
            <a:pPr marL="0" indent="0" algn="ctr">
              <a:buNone/>
            </a:pPr>
            <a:r>
              <a:rPr lang="en-US" sz="2800" dirty="0" err="1" smtClean="0"/>
              <a:t>dengan</a:t>
            </a:r>
            <a:r>
              <a:rPr lang="en-US" sz="2800" dirty="0" smtClean="0"/>
              <a:t> </a:t>
            </a:r>
            <a:r>
              <a:rPr lang="en-US" sz="2800" dirty="0" err="1" smtClean="0"/>
              <a:t>menunjukkan</a:t>
            </a:r>
            <a:r>
              <a:rPr lang="en-US" sz="2800" dirty="0" smtClean="0"/>
              <a:t> </a:t>
            </a:r>
            <a:r>
              <a:rPr lang="en-US" sz="2800" dirty="0" err="1" smtClean="0"/>
              <a:t>Kartu</a:t>
            </a:r>
            <a:r>
              <a:rPr lang="en-US" sz="2800" dirty="0" smtClean="0"/>
              <a:t> </a:t>
            </a:r>
            <a:r>
              <a:rPr lang="en-US" sz="2800" dirty="0" err="1" smtClean="0"/>
              <a:t>Mahasiswa</a:t>
            </a:r>
            <a:r>
              <a:rPr lang="en-US" dirty="0" smtClean="0"/>
              <a:t> (KTM)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886200"/>
            <a:ext cx="5715000" cy="212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6324600" y="6477000"/>
            <a:ext cx="2644775" cy="152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 b="1" dirty="0" err="1" smtClean="0">
                <a:solidFill>
                  <a:schemeClr val="bg1"/>
                </a:solidFill>
              </a:rPr>
              <a:t>Lanjut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</a:rPr>
              <a:t>ke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</a:rPr>
              <a:t>Suket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</a:rPr>
              <a:t>masih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</a:rPr>
              <a:t>kuliah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838200"/>
            <a:ext cx="7172325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609600"/>
          </a:xfrm>
        </p:spPr>
        <p:txBody>
          <a:bodyPr/>
          <a:lstStyle/>
          <a:p>
            <a:r>
              <a:rPr lang="en-US" sz="2400" dirty="0" err="1" smtClean="0"/>
              <a:t>Mencari</a:t>
            </a:r>
            <a:r>
              <a:rPr lang="en-US" sz="2400" dirty="0" smtClean="0"/>
              <a:t> </a:t>
            </a:r>
            <a:r>
              <a:rPr lang="en-US" sz="2400" dirty="0" err="1" smtClean="0"/>
              <a:t>Surat</a:t>
            </a:r>
            <a:r>
              <a:rPr lang="en-US" sz="2400" dirty="0" smtClean="0"/>
              <a:t> </a:t>
            </a:r>
            <a:r>
              <a:rPr lang="en-US" sz="2400" dirty="0" err="1" smtClean="0"/>
              <a:t>keterangan</a:t>
            </a:r>
            <a:r>
              <a:rPr lang="en-US" sz="2400" dirty="0" smtClean="0"/>
              <a:t> </a:t>
            </a:r>
            <a:r>
              <a:rPr lang="en-US" sz="2400" dirty="0" err="1" smtClean="0"/>
              <a:t>Masih</a:t>
            </a:r>
            <a:r>
              <a:rPr lang="en-US" sz="2400" dirty="0" smtClean="0"/>
              <a:t> </a:t>
            </a:r>
            <a:r>
              <a:rPr lang="en-US" sz="2400" dirty="0" err="1" smtClean="0"/>
              <a:t>Kuliah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secara</a:t>
            </a:r>
            <a:r>
              <a:rPr lang="en-US" sz="2400" dirty="0" smtClean="0">
                <a:solidFill>
                  <a:srgbClr val="FF0000"/>
                </a:solidFill>
              </a:rPr>
              <a:t> Online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mempertahankan</a:t>
            </a:r>
            <a:r>
              <a:rPr lang="en-US" sz="2400" dirty="0" smtClean="0"/>
              <a:t> </a:t>
            </a:r>
            <a:r>
              <a:rPr lang="en-US" sz="2400" dirty="0" err="1" smtClean="0"/>
              <a:t>Tunjangan</a:t>
            </a:r>
            <a:r>
              <a:rPr lang="en-US" sz="2400" dirty="0" smtClean="0"/>
              <a:t> </a:t>
            </a:r>
            <a:r>
              <a:rPr lang="en-US" sz="2400" dirty="0" err="1" smtClean="0"/>
              <a:t>bagi</a:t>
            </a:r>
            <a:r>
              <a:rPr lang="en-US" sz="2400" dirty="0" smtClean="0"/>
              <a:t> </a:t>
            </a:r>
            <a:r>
              <a:rPr lang="en-US" sz="2400" dirty="0" err="1" smtClean="0"/>
              <a:t>Anak</a:t>
            </a:r>
            <a:r>
              <a:rPr lang="en-US" sz="2400" dirty="0" smtClean="0"/>
              <a:t> Peg. </a:t>
            </a:r>
            <a:r>
              <a:rPr lang="en-US" sz="2400" dirty="0" err="1" smtClean="0"/>
              <a:t>Negeri</a:t>
            </a:r>
            <a:endParaRPr lang="en-US" sz="2400" dirty="0" smtClean="0"/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2975" y="2338388"/>
            <a:ext cx="5432425" cy="4443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Down Arrow 5"/>
          <p:cNvSpPr/>
          <p:nvPr/>
        </p:nvSpPr>
        <p:spPr>
          <a:xfrm rot="8485387">
            <a:off x="4275886" y="1694469"/>
            <a:ext cx="174625" cy="333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Down Arrow 6"/>
          <p:cNvSpPr/>
          <p:nvPr/>
        </p:nvSpPr>
        <p:spPr>
          <a:xfrm rot="8485387">
            <a:off x="2522538" y="3827463"/>
            <a:ext cx="174625" cy="333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Down Arrow 7"/>
          <p:cNvSpPr/>
          <p:nvPr/>
        </p:nvSpPr>
        <p:spPr>
          <a:xfrm rot="8485387">
            <a:off x="2141538" y="4056063"/>
            <a:ext cx="174625" cy="333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Down Arrow 8"/>
          <p:cNvSpPr/>
          <p:nvPr/>
        </p:nvSpPr>
        <p:spPr>
          <a:xfrm rot="8485387">
            <a:off x="1684338" y="4437063"/>
            <a:ext cx="174625" cy="333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Down Arrow 9"/>
          <p:cNvSpPr/>
          <p:nvPr/>
        </p:nvSpPr>
        <p:spPr>
          <a:xfrm rot="8485387">
            <a:off x="4275138" y="3751263"/>
            <a:ext cx="174625" cy="333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Down Arrow 10"/>
          <p:cNvSpPr/>
          <p:nvPr/>
        </p:nvSpPr>
        <p:spPr>
          <a:xfrm rot="8485387">
            <a:off x="6638086" y="3675670"/>
            <a:ext cx="174625" cy="333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Down Arrow 11"/>
          <p:cNvSpPr/>
          <p:nvPr/>
        </p:nvSpPr>
        <p:spPr>
          <a:xfrm rot="8485387">
            <a:off x="7399338" y="6507163"/>
            <a:ext cx="174625" cy="333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44" name="AutoShape 5"/>
          <p:cNvSpPr>
            <a:spLocks noChangeArrowheads="1"/>
          </p:cNvSpPr>
          <p:nvPr/>
        </p:nvSpPr>
        <p:spPr bwMode="auto">
          <a:xfrm>
            <a:off x="7467600" y="6400800"/>
            <a:ext cx="1524000" cy="228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Lanjut</a:t>
            </a:r>
            <a:r>
              <a:rPr lang="en-US" sz="1200" b="1" dirty="0">
                <a:solidFill>
                  <a:schemeClr val="bg1"/>
                </a:solidFill>
              </a:rPr>
              <a:t>  </a:t>
            </a:r>
            <a:r>
              <a:rPr lang="en-US" sz="1200" b="1" dirty="0" err="1" smtClean="0">
                <a:solidFill>
                  <a:schemeClr val="bg1"/>
                </a:solidFill>
              </a:rPr>
              <a:t>ke</a:t>
            </a:r>
            <a:r>
              <a:rPr lang="en-US" sz="1200" b="1" dirty="0" smtClean="0">
                <a:solidFill>
                  <a:schemeClr val="bg1"/>
                </a:solidFill>
              </a:rPr>
              <a:t> SMS Info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3111" y="1524000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www.uksw.edu/</a:t>
            </a:r>
            <a:r>
              <a:rPr lang="en-US" sz="1600" b="1" dirty="0" smtClean="0">
                <a:solidFill>
                  <a:srgbClr val="FF0000"/>
                </a:solidFill>
              </a:rPr>
              <a:t>Uksw</a:t>
            </a:r>
            <a:r>
              <a:rPr lang="en-US" sz="1600" b="1" dirty="0" smtClean="0">
                <a:solidFill>
                  <a:srgbClr val="008000"/>
                </a:solidFill>
              </a:rPr>
              <a:t>Student</a:t>
            </a:r>
            <a:r>
              <a:rPr lang="en-US" sz="1600" b="1" dirty="0" smtClean="0">
                <a:solidFill>
                  <a:srgbClr val="FF0000"/>
                </a:solidFill>
              </a:rPr>
              <a:t>Info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228600" y="5334000"/>
            <a:ext cx="3200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Lengkapi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isian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Formnya</a:t>
            </a:r>
            <a:r>
              <a:rPr lang="en-US" sz="2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terakhir</a:t>
            </a:r>
            <a:r>
              <a:rPr lang="en-US" sz="2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klik</a:t>
            </a:r>
            <a:r>
              <a:rPr lang="en-US" sz="2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Submit 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terus</a:t>
            </a:r>
            <a:r>
              <a:rPr lang="en-US" sz="2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minta</a:t>
            </a:r>
            <a:r>
              <a:rPr lang="en-US" sz="2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cetakan</a:t>
            </a:r>
            <a:r>
              <a:rPr lang="en-US" sz="2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suratnya</a:t>
            </a:r>
            <a:r>
              <a:rPr lang="en-US" sz="2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di</a:t>
            </a:r>
            <a:r>
              <a:rPr lang="en-US" sz="20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BARA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52400"/>
            <a:ext cx="6646863" cy="656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28600" y="304800"/>
            <a:ext cx="2057400" cy="32316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Cari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Informasi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dengan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</a:p>
          <a:p>
            <a:pPr algn="ctr">
              <a:defRPr/>
            </a:pPr>
            <a:endParaRPr lang="en-US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>
              <a:defRPr/>
            </a:pPr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SMS </a:t>
            </a:r>
            <a:r>
              <a:rPr lang="en-US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Info</a:t>
            </a:r>
          </a:p>
        </p:txBody>
      </p:sp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3171825" y="6400800"/>
            <a:ext cx="251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bara@adm.uksw.edu</a:t>
            </a:r>
          </a:p>
        </p:txBody>
      </p:sp>
      <p:sp>
        <p:nvSpPr>
          <p:cNvPr id="17413" name="AutoShape 5"/>
          <p:cNvSpPr>
            <a:spLocks noChangeArrowheads="1"/>
          </p:cNvSpPr>
          <p:nvPr/>
        </p:nvSpPr>
        <p:spPr bwMode="auto">
          <a:xfrm>
            <a:off x="6781800" y="6632223"/>
            <a:ext cx="2209800" cy="152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Lanjut</a:t>
            </a:r>
            <a:r>
              <a:rPr lang="en-US" sz="1200" b="1" dirty="0">
                <a:solidFill>
                  <a:schemeClr val="bg1"/>
                </a:solidFill>
              </a:rPr>
              <a:t>  </a:t>
            </a:r>
            <a:r>
              <a:rPr lang="en-US" sz="1200" b="1" dirty="0" err="1" smtClean="0">
                <a:solidFill>
                  <a:schemeClr val="bg1"/>
                </a:solidFill>
              </a:rPr>
              <a:t>ke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</a:rPr>
              <a:t>siasat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953000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Silahkan</a:t>
            </a:r>
            <a:r>
              <a:rPr lang="en-US" dirty="0" smtClean="0"/>
              <a:t> </a:t>
            </a:r>
            <a:r>
              <a:rPr lang="en-US" dirty="0" err="1" smtClean="0"/>
              <a:t>ambil</a:t>
            </a:r>
            <a:r>
              <a:rPr lang="en-US" dirty="0" smtClean="0"/>
              <a:t> SMS info Guide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BARA</a:t>
            </a:r>
          </a:p>
          <a:p>
            <a:pPr algn="ctr"/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pelajari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aksesnya</a:t>
            </a:r>
            <a:endParaRPr lang="en-US" dirty="0"/>
          </a:p>
        </p:txBody>
      </p:sp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3245</TotalTime>
  <Words>914</Words>
  <Application>Microsoft Office PowerPoint</Application>
  <PresentationFormat>On-screen Show (4:3)</PresentationFormat>
  <Paragraphs>202</Paragraphs>
  <Slides>26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MHS otomatis punya e-mail RESMI student</vt:lpstr>
      <vt:lpstr>Contoh : pesan CETAK TRANSKRIP NILAI melalui email Student</vt:lpstr>
      <vt:lpstr>Contoh : Pertanyaan Seputar Administrasi akademik  ke Bagian BARA melalui email Student</vt:lpstr>
      <vt:lpstr>Fasilitas HotSpot MHS Mendapat Akses Internet Gratis melalui WiFi di Kampus UKSW dengan Net ID</vt:lpstr>
      <vt:lpstr>Fasilitas Komputer ALAM (Anjungan Layanan Akademik Mahasiswa)</vt:lpstr>
      <vt:lpstr>Fasilitas POSNET</vt:lpstr>
      <vt:lpstr>Mencari Surat keterangan Masih Kuliah secara Online untuk mempertahankan Tunjangan bagi Anak Peg. Negeri</vt:lpstr>
      <vt:lpstr>Slide 9</vt:lpstr>
      <vt:lpstr>KULIAH ? JADI MAHASISWA ?</vt:lpstr>
      <vt:lpstr>Layanan Informasi Online Realtime Proses Administrasi Akademik  &amp; Informasi Kewajiban Keuangan Mahasiswa. Siasat Juga dapat di akses melalui Portal </vt:lpstr>
      <vt:lpstr>PROSES ADMINISTRASI AKADEMIK &amp; KEUANGAN  Tiap SEMESTER</vt:lpstr>
      <vt:lpstr>Login  &amp; Password  SIASAT</vt:lpstr>
      <vt:lpstr>Contoh : Melengkapi DATA</vt:lpstr>
      <vt:lpstr>Contoh REGISTRASI ULANG</vt:lpstr>
      <vt:lpstr>Registrasi Ulang Skripsi atau Cuti Mendaftar di BARA, ged. GAP</vt:lpstr>
      <vt:lpstr>Contoh : TAGIHAN</vt:lpstr>
      <vt:lpstr>Slide 18</vt:lpstr>
      <vt:lpstr>Slide 19</vt:lpstr>
      <vt:lpstr>KARTU STUDI</vt:lpstr>
      <vt:lpstr>Contoh cetakan  JADWAL KULIAH (KST)</vt:lpstr>
      <vt:lpstr>Contoh TAGIHAN Pelunasan</vt:lpstr>
      <vt:lpstr>Contoh HASIL STUDI</vt:lpstr>
      <vt:lpstr>Contoh TRANSKRIP NILAI</vt:lpstr>
      <vt:lpstr>Flow Tahapan Registrasi Mata Kuliah online</vt:lpstr>
      <vt:lpstr>Selesai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PPMA UKSW 2009</dc:creator>
  <cp:lastModifiedBy>LAB E</cp:lastModifiedBy>
  <cp:revision>305</cp:revision>
  <dcterms:created xsi:type="dcterms:W3CDTF">2010-08-11T14:43:24Z</dcterms:created>
  <dcterms:modified xsi:type="dcterms:W3CDTF">2013-08-29T02:39:21Z</dcterms:modified>
</cp:coreProperties>
</file>